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53"/>
  </p:notesMasterIdLst>
  <p:sldIdLst>
    <p:sldId id="256" r:id="rId2"/>
    <p:sldId id="420" r:id="rId3"/>
    <p:sldId id="304" r:id="rId4"/>
    <p:sldId id="425" r:id="rId5"/>
    <p:sldId id="435" r:id="rId6"/>
    <p:sldId id="432" r:id="rId7"/>
    <p:sldId id="431" r:id="rId8"/>
    <p:sldId id="421" r:id="rId9"/>
    <p:sldId id="424" r:id="rId10"/>
    <p:sldId id="426" r:id="rId11"/>
    <p:sldId id="422" r:id="rId12"/>
    <p:sldId id="429" r:id="rId13"/>
    <p:sldId id="427" r:id="rId14"/>
    <p:sldId id="428" r:id="rId15"/>
    <p:sldId id="295" r:id="rId16"/>
    <p:sldId id="430" r:id="rId17"/>
    <p:sldId id="423" r:id="rId18"/>
    <p:sldId id="436" r:id="rId19"/>
    <p:sldId id="437" r:id="rId20"/>
    <p:sldId id="438" r:id="rId21"/>
    <p:sldId id="439" r:id="rId22"/>
    <p:sldId id="440" r:id="rId23"/>
    <p:sldId id="434" r:id="rId24"/>
    <p:sldId id="441" r:id="rId25"/>
    <p:sldId id="442" r:id="rId26"/>
    <p:sldId id="433" r:id="rId27"/>
    <p:sldId id="444" r:id="rId28"/>
    <p:sldId id="447" r:id="rId29"/>
    <p:sldId id="449" r:id="rId30"/>
    <p:sldId id="450" r:id="rId31"/>
    <p:sldId id="448" r:id="rId32"/>
    <p:sldId id="445" r:id="rId33"/>
    <p:sldId id="446" r:id="rId34"/>
    <p:sldId id="451" r:id="rId35"/>
    <p:sldId id="453" r:id="rId36"/>
    <p:sldId id="452" r:id="rId37"/>
    <p:sldId id="454" r:id="rId38"/>
    <p:sldId id="455" r:id="rId39"/>
    <p:sldId id="456" r:id="rId40"/>
    <p:sldId id="457" r:id="rId41"/>
    <p:sldId id="459" r:id="rId42"/>
    <p:sldId id="443" r:id="rId43"/>
    <p:sldId id="461" r:id="rId44"/>
    <p:sldId id="462" r:id="rId45"/>
    <p:sldId id="463" r:id="rId46"/>
    <p:sldId id="464" r:id="rId47"/>
    <p:sldId id="465" r:id="rId48"/>
    <p:sldId id="466" r:id="rId49"/>
    <p:sldId id="467" r:id="rId50"/>
    <p:sldId id="468" r:id="rId51"/>
    <p:sldId id="460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98" autoAdjust="0"/>
    <p:restoredTop sz="80135"/>
  </p:normalViewPr>
  <p:slideViewPr>
    <p:cSldViewPr snapToGrid="0" snapToObjects="1">
      <p:cViewPr varScale="1">
        <p:scale>
          <a:sx n="93" d="100"/>
          <a:sy n="93" d="100"/>
        </p:scale>
        <p:origin x="124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EB8A27-C7D4-DC45-838D-6DB19B1FF74D}" type="datetimeFigureOut">
              <a:rPr kumimoji="1" lang="zh-CN" altLang="en-US" smtClean="0"/>
              <a:t>2018/11/17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A6CC33-19E2-6347-92A9-5D657EC4547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158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6CC33-19E2-6347-92A9-5D657EC4547A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18379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6CC33-19E2-6347-92A9-5D657EC4547A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449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6CC33-19E2-6347-92A9-5D657EC4547A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8348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6CC33-19E2-6347-92A9-5D657EC4547A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6170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6CC33-19E2-6347-92A9-5D657EC4547A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39047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6CC33-19E2-6347-92A9-5D657EC4547A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06928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获取主要演员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6CC33-19E2-6347-92A9-5D657EC4547A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61561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6CC33-19E2-6347-92A9-5D657EC4547A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66286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6CC33-19E2-6347-92A9-5D657EC4547A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82730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6CC33-19E2-6347-92A9-5D657EC4547A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76822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第四部就是通过刚才的检测器对所有帧进行处理，然后选取每个镜头里帧间</a:t>
            </a:r>
            <a:r>
              <a:rPr lang="en-US" altLang="zh-CN" dirty="0" err="1" smtClean="0"/>
              <a:t>IoU</a:t>
            </a:r>
            <a:r>
              <a:rPr lang="zh-CN" altLang="en-US" dirty="0" smtClean="0"/>
              <a:t>大于</a:t>
            </a:r>
            <a:r>
              <a:rPr lang="en-US" altLang="zh-CN" dirty="0" smtClean="0"/>
              <a:t>0.7</a:t>
            </a:r>
            <a:r>
              <a:rPr lang="zh-CN" altLang="en-US" dirty="0" smtClean="0"/>
              <a:t>的那些帧连起来生成短视频，这样就得到了</a:t>
            </a:r>
            <a:r>
              <a:rPr lang="en-US" altLang="zh-CN" dirty="0" smtClean="0"/>
              <a:t>12.7</a:t>
            </a:r>
            <a:r>
              <a:rPr lang="zh-CN" altLang="en-US" dirty="0" smtClean="0"/>
              <a:t>万短视频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6CC33-19E2-6347-92A9-5D657EC4547A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0486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6CC33-19E2-6347-92A9-5D657EC4547A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10091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6CC33-19E2-6347-92A9-5D657EC4547A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93446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6CC33-19E2-6347-92A9-5D657EC4547A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91179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6CC33-19E2-6347-92A9-5D657EC4547A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72460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6CC33-19E2-6347-92A9-5D657EC4547A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50601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6CC33-19E2-6347-92A9-5D657EC4547A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83249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6CC33-19E2-6347-92A9-5D657EC4547A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9880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6CC33-19E2-6347-92A9-5D657EC4547A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47693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6CC33-19E2-6347-92A9-5D657EC4547A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74969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6CC33-19E2-6347-92A9-5D657EC4547A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02345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6CC33-19E2-6347-92A9-5D657EC4547A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2024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6CC33-19E2-6347-92A9-5D657EC4547A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76278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6CC33-19E2-6347-92A9-5D657EC4547A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92256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6CC33-19E2-6347-92A9-5D657EC4547A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11543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6CC33-19E2-6347-92A9-5D657EC4547A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94014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6CC33-19E2-6347-92A9-5D657EC4547A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63674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6CC33-19E2-6347-92A9-5D657EC4547A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11645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6CC33-19E2-6347-92A9-5D657EC4547A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61659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6CC33-19E2-6347-92A9-5D657EC4547A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37701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6CC33-19E2-6347-92A9-5D657EC4547A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47411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6CC33-19E2-6347-92A9-5D657EC4547A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64184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6CC33-19E2-6347-92A9-5D657EC4547A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5710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6CC33-19E2-6347-92A9-5D657EC4547A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11563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6CC33-19E2-6347-92A9-5D657EC4547A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16593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6CC33-19E2-6347-92A9-5D657EC4547A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39847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6CC33-19E2-6347-92A9-5D657EC4547A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32747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6CC33-19E2-6347-92A9-5D657EC4547A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9883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6CC33-19E2-6347-92A9-5D657EC4547A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81729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6CC33-19E2-6347-92A9-5D657EC4547A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35472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 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6CC33-19E2-6347-92A9-5D657EC4547A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54334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6CC33-19E2-6347-92A9-5D657EC4547A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67651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6CC33-19E2-6347-92A9-5D657EC4547A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2308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6CC33-19E2-6347-92A9-5D657EC4547A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5938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6CC33-19E2-6347-92A9-5D657EC4547A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02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6CC33-19E2-6347-92A9-5D657EC4547A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6323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6CC33-19E2-6347-92A9-5D657EC4547A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6882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6CC33-19E2-6347-92A9-5D657EC4547A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1743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950" y="4987927"/>
            <a:ext cx="1733550" cy="1733550"/>
          </a:xfrm>
          <a:prstGeom prst="rect">
            <a:avLst/>
          </a:prstGeom>
        </p:spPr>
      </p:pic>
      <p:sp>
        <p:nvSpPr>
          <p:cNvPr id="7" name="長方形 6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sz="180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838202" y="5110609"/>
            <a:ext cx="6705599" cy="1137793"/>
          </a:xfrm>
        </p:spPr>
        <p:txBody>
          <a:bodyPr>
            <a:normAutofit/>
          </a:bodyPr>
          <a:lstStyle>
            <a:lvl1pPr marL="0" indent="0" algn="l" latinLnBrk="0">
              <a:lnSpc>
                <a:spcPct val="150000"/>
              </a:lnSpc>
              <a:spcBef>
                <a:spcPts val="600"/>
              </a:spcBef>
              <a:buNone/>
              <a:defRPr kumimoji="1" lang="ja-JP" sz="2800" b="1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 marL="457200" indent="0" algn="ctr" latinLnBrk="0">
              <a:buNone/>
              <a:defRPr kumimoji="1" lang="ja-JP" sz="2000"/>
            </a:lvl2pPr>
            <a:lvl3pPr marL="914400" indent="0" algn="ctr" latinLnBrk="0">
              <a:buNone/>
              <a:defRPr kumimoji="1" lang="ja-JP" sz="1800"/>
            </a:lvl3pPr>
            <a:lvl4pPr marL="1371600" indent="0" algn="ctr" latinLnBrk="0">
              <a:buNone/>
              <a:defRPr kumimoji="1" lang="ja-JP" sz="1600"/>
            </a:lvl4pPr>
            <a:lvl5pPr marL="1828800" indent="0" algn="ctr" latinLnBrk="0">
              <a:buNone/>
              <a:defRPr kumimoji="1" lang="ja-JP" sz="1600"/>
            </a:lvl5pPr>
            <a:lvl6pPr marL="2286000" indent="0" algn="ctr" latinLnBrk="0">
              <a:buNone/>
              <a:defRPr kumimoji="1" lang="ja-JP" sz="1600"/>
            </a:lvl6pPr>
            <a:lvl7pPr marL="2743200" indent="0" algn="ctr" latinLnBrk="0">
              <a:buNone/>
              <a:defRPr kumimoji="1" lang="ja-JP" sz="1600"/>
            </a:lvl7pPr>
            <a:lvl8pPr marL="3200400" indent="0" algn="ctr" latinLnBrk="0">
              <a:buNone/>
              <a:defRPr kumimoji="1" lang="ja-JP" sz="1600"/>
            </a:lvl8pPr>
            <a:lvl9pPr marL="3657600" indent="0" algn="ctr" latinLnBrk="0">
              <a:buNone/>
              <a:defRPr kumimoji="1" lang="ja-JP"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DBF7A-712E-114C-96E8-D2E4E4D0237E}" type="datetimeFigureOut">
              <a:rPr kumimoji="1" lang="zh-CN" altLang="en-US" smtClean="0"/>
              <a:t>2018/11/17</a:t>
            </a:fld>
            <a:endParaRPr kumimoji="1" lang="zh-CN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57CBE-58CA-0D4A-B438-DA1FD1983C4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長方形 7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sz="1800"/>
          </a:p>
        </p:txBody>
      </p:sp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4257673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813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00" y="2061633"/>
            <a:ext cx="6844284" cy="6831711"/>
          </a:xfrm>
          <a:prstGeom prst="rect">
            <a:avLst/>
          </a:prstGeom>
        </p:spPr>
      </p:pic>
      <p:sp>
        <p:nvSpPr>
          <p:cNvPr id="7" name="長方形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sz="180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 latinLnBrk="0">
              <a:defRPr kumimoji="1" lang="ja-JP" sz="3600">
                <a:solidFill>
                  <a:schemeClr val="bg1"/>
                </a:solidFill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ja-JP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编辑母版文本样式
第二级
第三级
第四级
第五级</a:t>
            </a:r>
            <a:endParaRPr kumimoji="1" lang="ja-JP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DBF7A-712E-114C-96E8-D2E4E4D0237E}" type="datetimeFigureOut">
              <a:rPr kumimoji="1" lang="zh-CN" altLang="en-US" smtClean="0"/>
              <a:t>2018/11/17</a:t>
            </a:fld>
            <a:endParaRPr kumimoji="1" lang="zh-CN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57CBE-58CA-0D4A-B438-DA1FD1983C4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長方形 7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sz="1800" b="1" dirty="0"/>
          </a:p>
        </p:txBody>
      </p:sp>
      <p:sp>
        <p:nvSpPr>
          <p:cNvPr id="10" name="标题 5"/>
          <p:cNvSpPr txBox="1">
            <a:spLocks/>
          </p:cNvSpPr>
          <p:nvPr/>
        </p:nvSpPr>
        <p:spPr>
          <a:xfrm>
            <a:off x="838200" y="1872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lang="ja-JP" sz="4400" b="1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92092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00" y="2061633"/>
            <a:ext cx="6844284" cy="6831711"/>
          </a:xfrm>
          <a:prstGeom prst="rect">
            <a:avLst/>
          </a:prstGeom>
        </p:spPr>
      </p:pic>
      <p:sp>
        <p:nvSpPr>
          <p:cNvPr id="7" name="長方形 6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sz="1800"/>
          </a:p>
        </p:txBody>
      </p:sp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0215419" y="365125"/>
            <a:ext cx="1819564" cy="5811838"/>
          </a:xfrm>
        </p:spPr>
        <p:txBody>
          <a:bodyPr vert="eaVert" anchor="b">
            <a:normAutofit/>
          </a:bodyPr>
          <a:lstStyle>
            <a:lvl1pPr latinLnBrk="0">
              <a:defRPr kumimoji="1" lang="ja-JP" sz="3600">
                <a:solidFill>
                  <a:schemeClr val="bg1"/>
                </a:solidFill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ja-JP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编辑母版文本样式
第二级
第三级
第四级
第五级</a:t>
            </a:r>
            <a:endParaRPr kumimoji="1" lang="ja-JP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DBF7A-712E-114C-96E8-D2E4E4D0237E}" type="datetimeFigureOut">
              <a:rPr kumimoji="1" lang="zh-CN" altLang="en-US" smtClean="0"/>
              <a:t>2018/11/17</a:t>
            </a:fld>
            <a:endParaRPr kumimoji="1" lang="zh-CN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57CBE-58CA-0D4A-B438-DA1FD1983C4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長方形 7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sz="1800"/>
          </a:p>
        </p:txBody>
      </p:sp>
    </p:spTree>
    <p:extLst>
      <p:ext uri="{BB962C8B-B14F-4D97-AF65-F5344CB8AC3E}">
        <p14:creationId xmlns:p14="http://schemas.microsoft.com/office/powerpoint/2010/main" val="2014927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lum bright="70000" contrast="-70000"/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00" y="2061633"/>
            <a:ext cx="6844284" cy="6831711"/>
          </a:xfrm>
          <a:prstGeom prst="rect">
            <a:avLst/>
          </a:prstGeom>
        </p:spPr>
      </p:pic>
      <p:sp>
        <p:nvSpPr>
          <p:cNvPr id="7" name="長方形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sz="180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1" y="1825625"/>
            <a:ext cx="10515599" cy="4351338"/>
          </a:xfrm>
        </p:spPr>
        <p:txBody>
          <a:bodyPr>
            <a:noAutofit/>
          </a:bodyPr>
          <a:lstStyle>
            <a:lvl1pPr marL="571500" indent="-571500" latinLnBrk="0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defRPr kumimoji="1" lang="ja-JP" sz="3600" baseline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latinLnBrk="0">
              <a:lnSpc>
                <a:spcPct val="100000"/>
              </a:lnSpc>
              <a:spcAft>
                <a:spcPts val="1200"/>
              </a:spcAft>
              <a:defRPr kumimoji="1" lang="ja-JP" sz="3200" kern="800" baseline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latinLnBrk="0">
              <a:lnSpc>
                <a:spcPct val="100000"/>
              </a:lnSpc>
              <a:spcAft>
                <a:spcPts val="1200"/>
              </a:spcAft>
              <a:defRPr kumimoji="1" lang="ja-JP" sz="2800" kern="800" baseline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latinLnBrk="0">
              <a:lnSpc>
                <a:spcPct val="100000"/>
              </a:lnSpc>
              <a:spcAft>
                <a:spcPts val="1200"/>
              </a:spcAft>
              <a:defRPr kumimoji="1" lang="ja-JP" sz="2400" kern="800" baseline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latinLnBrk="0">
              <a:lnSpc>
                <a:spcPct val="100000"/>
              </a:lnSpc>
              <a:spcAft>
                <a:spcPts val="1200"/>
              </a:spcAft>
              <a:defRPr kumimoji="1" lang="ja-JP" sz="2000" kern="800" baseline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kumimoji="1" lang="zh-CN" altLang="en-US"/>
              <a:t>编辑母版文本样式
第二级
第三级
第四级
第五级</a:t>
            </a:r>
            <a:endParaRPr kumimoji="1" 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DBF7A-712E-114C-96E8-D2E4E4D0237E}" type="datetimeFigureOut">
              <a:rPr kumimoji="1" lang="zh-CN" altLang="en-US" smtClean="0"/>
              <a:t>2018/11/17</a:t>
            </a:fld>
            <a:endParaRPr kumimoji="1" lang="zh-CN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57CBE-58CA-0D4A-B438-DA1FD1983C4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長方形 7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sz="1800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838200" y="186680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0023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00" y="2061633"/>
            <a:ext cx="6844284" cy="6831711"/>
          </a:xfrm>
          <a:prstGeom prst="rect">
            <a:avLst/>
          </a:prstGeom>
        </p:spPr>
      </p:pic>
      <p:sp>
        <p:nvSpPr>
          <p:cNvPr id="7" name="長方形 6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sz="180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1" y="2402238"/>
            <a:ext cx="4508715" cy="2187227"/>
          </a:xfrm>
        </p:spPr>
        <p:txBody>
          <a:bodyPr anchor="ctr">
            <a:noAutofit/>
          </a:bodyPr>
          <a:lstStyle>
            <a:lvl1pPr algn="l" latinLnBrk="0">
              <a:defRPr kumimoji="1" lang="ja-JP" sz="4800" b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ja-JP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323308" y="2402237"/>
            <a:ext cx="5269424" cy="2187226"/>
          </a:xfrm>
        </p:spPr>
        <p:txBody>
          <a:bodyPr anchor="ctr">
            <a:normAutofit/>
          </a:bodyPr>
          <a:lstStyle>
            <a:lvl1pPr marL="0" indent="0" latinLnBrk="0">
              <a:lnSpc>
                <a:spcPct val="150000"/>
              </a:lnSpc>
              <a:buNone/>
              <a:defRPr kumimoji="1" lang="ja-JP" sz="2800">
                <a:solidFill>
                  <a:schemeClr val="bg1"/>
                </a:solidFill>
                <a:latin typeface="+mj-lt"/>
              </a:defRPr>
            </a:lvl1pPr>
            <a:lvl2pPr marL="457200" indent="0" latinLnBrk="0">
              <a:buNone/>
              <a:defRPr kumimoji="1" lang="ja-JP" sz="2000"/>
            </a:lvl2pPr>
            <a:lvl3pPr marL="914400" indent="0" latinLnBrk="0">
              <a:buNone/>
              <a:defRPr kumimoji="1" lang="ja-JP" sz="1800"/>
            </a:lvl3pPr>
            <a:lvl4pPr marL="1371600" indent="0" latinLnBrk="0">
              <a:buNone/>
              <a:defRPr kumimoji="1" lang="ja-JP" sz="1600"/>
            </a:lvl4pPr>
            <a:lvl5pPr marL="1828800" indent="0" latinLnBrk="0">
              <a:buNone/>
              <a:defRPr kumimoji="1" lang="ja-JP" sz="1600"/>
            </a:lvl5pPr>
            <a:lvl6pPr marL="2286000" indent="0" latinLnBrk="0">
              <a:buNone/>
              <a:defRPr kumimoji="1" lang="ja-JP" sz="1600"/>
            </a:lvl6pPr>
            <a:lvl7pPr marL="2743200" indent="0" latinLnBrk="0">
              <a:buNone/>
              <a:defRPr kumimoji="1" lang="ja-JP" sz="1600"/>
            </a:lvl7pPr>
            <a:lvl8pPr marL="3200400" indent="0" latinLnBrk="0">
              <a:buNone/>
              <a:defRPr kumimoji="1" lang="ja-JP" sz="1600"/>
            </a:lvl8pPr>
            <a:lvl9pPr marL="3657600" indent="0" latinLnBrk="0">
              <a:buNone/>
              <a:defRPr kumimoji="1" lang="ja-JP" sz="1600"/>
            </a:lvl9pPr>
          </a:lstStyle>
          <a:p>
            <a:pPr lvl="0"/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8" name="長方形 7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sz="4400" dirty="0">
              <a:ln>
                <a:noFill/>
              </a:ln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9556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lum bright="70000" contrast="-70000"/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00" y="2061633"/>
            <a:ext cx="6844284" cy="6831711"/>
          </a:xfrm>
          <a:prstGeom prst="rect">
            <a:avLst/>
          </a:prstGeom>
        </p:spPr>
      </p:pic>
      <p:sp>
        <p:nvSpPr>
          <p:cNvPr id="8" name="長方形 7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sz="180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kumimoji="1" lang="ja-JP" sz="3200" b="1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kumimoji="1" lang="ja-JP" sz="2800" b="1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kumimoji="1" lang="ja-JP" sz="2400" b="1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kumimoji="1" lang="ja-JP" sz="20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kumimoji="1" lang="ja-JP" sz="16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zh-CN" altLang="en-US"/>
              <a:t>编辑母版文本样式
第二级
第三级
第四级
第五级</a:t>
            </a:r>
            <a:endParaRPr kumimoji="1" lang="ja-JP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kumimoji="1" lang="ja-JP" sz="32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kumimoji="1" lang="ja-JP" sz="28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kumimoji="1" lang="ja-JP" sz="24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kumimoji="1" lang="ja-JP" sz="20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kumimoji="1" lang="ja-JP" sz="16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zh-CN" altLang="en-US"/>
              <a:t>编辑母版文本样式
第二级
第三级
第四级
第五级</a:t>
            </a:r>
            <a:endParaRPr kumimoji="1" lang="ja-JP" dirty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DBF7A-712E-114C-96E8-D2E4E4D0237E}" type="datetimeFigureOut">
              <a:rPr kumimoji="1" lang="zh-CN" altLang="en-US" smtClean="0"/>
              <a:t>2018/11/17</a:t>
            </a:fld>
            <a:endParaRPr kumimoji="1" lang="zh-CN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57CBE-58CA-0D4A-B438-DA1FD1983C4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長方形 8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sz="1800" b="1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838200" y="186680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9189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00" y="2061633"/>
            <a:ext cx="6844284" cy="6831711"/>
          </a:xfrm>
          <a:prstGeom prst="rect">
            <a:avLst/>
          </a:prstGeom>
        </p:spPr>
      </p:pic>
      <p:sp>
        <p:nvSpPr>
          <p:cNvPr id="10" name="長方形 9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sz="180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1" y="1489075"/>
            <a:ext cx="5156200" cy="641350"/>
          </a:xfrm>
        </p:spPr>
        <p:txBody>
          <a:bodyPr anchor="b">
            <a:normAutofit/>
          </a:bodyPr>
          <a:lstStyle>
            <a:lvl1pPr marL="0" indent="0" latinLnBrk="0">
              <a:buNone/>
              <a:defRPr kumimoji="1" lang="ja-JP" sz="2800" b="1"/>
            </a:lvl1pPr>
            <a:lvl2pPr marL="457200" indent="0" latinLnBrk="0">
              <a:buNone/>
              <a:defRPr kumimoji="1" lang="ja-JP" sz="2000" b="1"/>
            </a:lvl2pPr>
            <a:lvl3pPr marL="914400" indent="0" latinLnBrk="0">
              <a:buNone/>
              <a:defRPr kumimoji="1" lang="ja-JP" sz="1800" b="1"/>
            </a:lvl3pPr>
            <a:lvl4pPr marL="1371600" indent="0" latinLnBrk="0">
              <a:buNone/>
              <a:defRPr kumimoji="1" lang="ja-JP" sz="1600" b="1"/>
            </a:lvl4pPr>
            <a:lvl5pPr marL="1828800" indent="0" latinLnBrk="0">
              <a:buNone/>
              <a:defRPr kumimoji="1" lang="ja-JP" sz="1600" b="1"/>
            </a:lvl5pPr>
            <a:lvl6pPr marL="2286000" indent="0" latinLnBrk="0">
              <a:buNone/>
              <a:defRPr kumimoji="1" lang="ja-JP" sz="1600" b="1"/>
            </a:lvl6pPr>
            <a:lvl7pPr marL="2743200" indent="0" latinLnBrk="0">
              <a:buNone/>
              <a:defRPr kumimoji="1" lang="ja-JP" sz="1600" b="1"/>
            </a:lvl7pPr>
            <a:lvl8pPr marL="3200400" indent="0" latinLnBrk="0">
              <a:buNone/>
              <a:defRPr kumimoji="1" lang="ja-JP" sz="1600" b="1"/>
            </a:lvl8pPr>
            <a:lvl9pPr marL="3657600" indent="0" latinLnBrk="0">
              <a:buNone/>
              <a:defRPr kumimoji="1" lang="ja-JP" sz="1600" b="1"/>
            </a:lvl9pPr>
          </a:lstStyle>
          <a:p>
            <a:pPr lvl="0"/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1851" y="2193927"/>
            <a:ext cx="5156200" cy="397827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kumimoji="1" lang="ja-JP" sz="24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kumimoji="1" lang="ja-JP" sz="20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kumimoji="1" lang="ja-JP" sz="16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kumimoji="1" lang="ja-JP" sz="12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kumimoji="1" lang="ja-JP"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zh-CN" altLang="en-US"/>
              <a:t>编辑母版文本样式
第二级
第三级
第四级
第五级</a:t>
            </a:r>
            <a:endParaRPr kumimoji="1" lang="ja-JP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89664" y="1489075"/>
            <a:ext cx="5157787" cy="641350"/>
          </a:xfrm>
        </p:spPr>
        <p:txBody>
          <a:bodyPr anchor="b">
            <a:normAutofit/>
          </a:bodyPr>
          <a:lstStyle>
            <a:lvl1pPr marL="0" indent="0" latinLnBrk="0">
              <a:buNone/>
              <a:defRPr kumimoji="1" lang="ja-JP" sz="2800" b="1"/>
            </a:lvl1pPr>
            <a:lvl2pPr marL="457200" indent="0" latinLnBrk="0">
              <a:buNone/>
              <a:defRPr kumimoji="1" lang="ja-JP" sz="2000" b="1"/>
            </a:lvl2pPr>
            <a:lvl3pPr marL="914400" indent="0" latinLnBrk="0">
              <a:buNone/>
              <a:defRPr kumimoji="1" lang="ja-JP" sz="1800" b="1"/>
            </a:lvl3pPr>
            <a:lvl4pPr marL="1371600" indent="0" latinLnBrk="0">
              <a:buNone/>
              <a:defRPr kumimoji="1" lang="ja-JP" sz="1600" b="1"/>
            </a:lvl4pPr>
            <a:lvl5pPr marL="1828800" indent="0" latinLnBrk="0">
              <a:buNone/>
              <a:defRPr kumimoji="1" lang="ja-JP" sz="1600" b="1"/>
            </a:lvl5pPr>
            <a:lvl6pPr marL="2286000" indent="0" latinLnBrk="0">
              <a:buNone/>
              <a:defRPr kumimoji="1" lang="ja-JP" sz="1600" b="1"/>
            </a:lvl6pPr>
            <a:lvl7pPr marL="2743200" indent="0" latinLnBrk="0">
              <a:buNone/>
              <a:defRPr kumimoji="1" lang="ja-JP" sz="1600" b="1"/>
            </a:lvl7pPr>
            <a:lvl8pPr marL="3200400" indent="0" latinLnBrk="0">
              <a:buNone/>
              <a:defRPr kumimoji="1" lang="ja-JP" sz="1600" b="1"/>
            </a:lvl8pPr>
            <a:lvl9pPr marL="3657600" indent="0" latinLnBrk="0">
              <a:buNone/>
              <a:defRPr kumimoji="1" lang="ja-JP" sz="1600" b="1"/>
            </a:lvl9pPr>
          </a:lstStyle>
          <a:p>
            <a:pPr lvl="0"/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89664" y="2193927"/>
            <a:ext cx="5157787" cy="397827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kumimoji="1" lang="ja-JP" sz="24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kumimoji="1" lang="ja-JP" sz="20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kumimoji="1" lang="ja-JP" sz="16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kumimoji="1" lang="ja-JP" sz="12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kumimoji="1" lang="ja-JP"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zh-CN" altLang="en-US"/>
              <a:t>编辑母版文本样式
第二级
第三级
第四级
第五级</a:t>
            </a:r>
            <a:endParaRPr kumimoji="1" lang="ja-JP" dirty="0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DBF7A-712E-114C-96E8-D2E4E4D0237E}" type="datetimeFigureOut">
              <a:rPr kumimoji="1" lang="zh-CN" altLang="en-US" smtClean="0"/>
              <a:t>2018/11/17</a:t>
            </a:fld>
            <a:endParaRPr kumimoji="1" lang="zh-CN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57CBE-58CA-0D4A-B438-DA1FD1983C4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1" name="長方形 10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sz="180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838200" y="187200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1001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00" y="2061633"/>
            <a:ext cx="6844284" cy="6831711"/>
          </a:xfrm>
          <a:prstGeom prst="rect">
            <a:avLst/>
          </a:prstGeom>
        </p:spPr>
      </p:pic>
      <p:sp>
        <p:nvSpPr>
          <p:cNvPr id="6" name="長方形 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sz="180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DBF7A-712E-114C-96E8-D2E4E4D0237E}" type="datetimeFigureOut">
              <a:rPr kumimoji="1" lang="zh-CN" altLang="en-US" smtClean="0"/>
              <a:t>2018/11/17</a:t>
            </a:fld>
            <a:endParaRPr kumimoji="1" lang="zh-CN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57CBE-58CA-0D4A-B438-DA1FD1983C4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長方形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sz="1800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838200" y="187200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4215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00" y="2061633"/>
            <a:ext cx="6844284" cy="6831711"/>
          </a:xfrm>
          <a:prstGeom prst="rect">
            <a:avLst/>
          </a:prstGeom>
        </p:spPr>
      </p:pic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DBF7A-712E-114C-96E8-D2E4E4D0237E}" type="datetimeFigureOut">
              <a:rPr kumimoji="1" lang="zh-CN" altLang="en-US" smtClean="0"/>
              <a:t>2018/11/17</a:t>
            </a:fld>
            <a:endParaRPr kumimoji="1" lang="zh-CN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57CBE-58CA-0D4A-B438-DA1FD1983C4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38200" y="187200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125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lum bright="70000" contrast="-70000"/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00" y="2061633"/>
            <a:ext cx="6844284" cy="683171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atinLnBrk="0">
              <a:defRPr kumimoji="1" lang="ja-JP"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ja-JP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kumimoji="1" lang="ja-JP" sz="28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kumimoji="1" lang="ja-JP" sz="2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kumimoji="1" lang="ja-JP" sz="20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kumimoji="1" lang="ja-JP" sz="16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kumimoji="1" lang="ja-JP"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zh-CN" altLang="en-US"/>
              <a:t>编辑母版文本样式
第二级
第三级
第四级
第五级</a:t>
            </a:r>
            <a:endParaRPr kumimoji="1" lang="ja-JP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 latinLnBrk="0">
              <a:buNone/>
              <a:defRPr kumimoji="1" lang="ja-JP" sz="1600"/>
            </a:lvl1pPr>
            <a:lvl2pPr marL="457200" indent="0" latinLnBrk="0">
              <a:buNone/>
              <a:defRPr kumimoji="1" lang="ja-JP" sz="1400"/>
            </a:lvl2pPr>
            <a:lvl3pPr marL="914400" indent="0" latinLnBrk="0">
              <a:buNone/>
              <a:defRPr kumimoji="1" lang="ja-JP" sz="1200"/>
            </a:lvl3pPr>
            <a:lvl4pPr marL="1371600" indent="0" latinLnBrk="0">
              <a:buNone/>
              <a:defRPr kumimoji="1" lang="ja-JP" sz="1000"/>
            </a:lvl4pPr>
            <a:lvl5pPr marL="1828800" indent="0" latinLnBrk="0">
              <a:buNone/>
              <a:defRPr kumimoji="1" lang="ja-JP" sz="1000"/>
            </a:lvl5pPr>
            <a:lvl6pPr marL="2286000" indent="0" latinLnBrk="0">
              <a:buNone/>
              <a:defRPr kumimoji="1" lang="ja-JP" sz="1000"/>
            </a:lvl6pPr>
            <a:lvl7pPr marL="2743200" indent="0" latinLnBrk="0">
              <a:buNone/>
              <a:defRPr kumimoji="1" lang="ja-JP" sz="1000"/>
            </a:lvl7pPr>
            <a:lvl8pPr marL="3200400" indent="0" latinLnBrk="0">
              <a:buNone/>
              <a:defRPr kumimoji="1" lang="ja-JP" sz="1000"/>
            </a:lvl8pPr>
            <a:lvl9pPr marL="3657600" indent="0" latinLnBrk="0">
              <a:buNone/>
              <a:defRPr kumimoji="1" lang="ja-JP" sz="1000"/>
            </a:lvl9pPr>
          </a:lstStyle>
          <a:p>
            <a:pPr lvl="0"/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DBF7A-712E-114C-96E8-D2E4E4D0237E}" type="datetimeFigureOut">
              <a:rPr kumimoji="1" lang="zh-CN" altLang="en-US" smtClean="0"/>
              <a:t>2018/11/17</a:t>
            </a:fld>
            <a:endParaRPr kumimoji="1" lang="zh-CN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57CBE-58CA-0D4A-B438-DA1FD1983C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421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lum bright="70000" contrast="-70000"/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00" y="2061633"/>
            <a:ext cx="6844284" cy="683171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atinLnBrk="0">
              <a:defRPr kumimoji="1" lang="ja-JP"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ja-JP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 latinLnBrk="0">
              <a:buNone/>
              <a:defRPr kumimoji="1" lang="ja-JP" sz="3200"/>
            </a:lvl1pPr>
            <a:lvl2pPr marL="457200" indent="0" latinLnBrk="0">
              <a:buNone/>
              <a:defRPr kumimoji="1" lang="ja-JP" sz="2800"/>
            </a:lvl2pPr>
            <a:lvl3pPr marL="914400" indent="0" latinLnBrk="0">
              <a:buNone/>
              <a:defRPr kumimoji="1" lang="ja-JP" sz="2400"/>
            </a:lvl3pPr>
            <a:lvl4pPr marL="1371600" indent="0" latinLnBrk="0">
              <a:buNone/>
              <a:defRPr kumimoji="1" lang="ja-JP" sz="2000"/>
            </a:lvl4pPr>
            <a:lvl5pPr marL="1828800" indent="0" latinLnBrk="0">
              <a:buNone/>
              <a:defRPr kumimoji="1" lang="ja-JP" sz="2000"/>
            </a:lvl5pPr>
            <a:lvl6pPr marL="2286000" indent="0" latinLnBrk="0">
              <a:buNone/>
              <a:defRPr kumimoji="1" lang="ja-JP" sz="2000"/>
            </a:lvl6pPr>
            <a:lvl7pPr marL="2743200" indent="0" latinLnBrk="0">
              <a:buNone/>
              <a:defRPr kumimoji="1" lang="ja-JP" sz="2000"/>
            </a:lvl7pPr>
            <a:lvl8pPr marL="3200400" indent="0" latinLnBrk="0">
              <a:buNone/>
              <a:defRPr kumimoji="1" lang="ja-JP" sz="2000"/>
            </a:lvl8pPr>
            <a:lvl9pPr marL="3657600" indent="0" latinLnBrk="0">
              <a:buNone/>
              <a:defRPr kumimoji="1" lang="ja-JP" sz="2000"/>
            </a:lvl9pPr>
          </a:lstStyle>
          <a:p>
            <a:r>
              <a:rPr kumimoji="1" lang="zh-CN" altLang="en-US"/>
              <a:t>单击图标添加图片</a:t>
            </a:r>
            <a:endParaRPr kumimoji="1" lang="ja-JP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 latinLnBrk="0">
              <a:buNone/>
              <a:defRPr kumimoji="1" lang="ja-JP" sz="1600"/>
            </a:lvl1pPr>
            <a:lvl2pPr marL="457200" indent="0" latinLnBrk="0">
              <a:buNone/>
              <a:defRPr kumimoji="1" lang="ja-JP" sz="1400"/>
            </a:lvl2pPr>
            <a:lvl3pPr marL="914400" indent="0" latinLnBrk="0">
              <a:buNone/>
              <a:defRPr kumimoji="1" lang="ja-JP" sz="1200"/>
            </a:lvl3pPr>
            <a:lvl4pPr marL="1371600" indent="0" latinLnBrk="0">
              <a:buNone/>
              <a:defRPr kumimoji="1" lang="ja-JP" sz="1000"/>
            </a:lvl4pPr>
            <a:lvl5pPr marL="1828800" indent="0" latinLnBrk="0">
              <a:buNone/>
              <a:defRPr kumimoji="1" lang="ja-JP" sz="1000"/>
            </a:lvl5pPr>
            <a:lvl6pPr marL="2286000" indent="0" latinLnBrk="0">
              <a:buNone/>
              <a:defRPr kumimoji="1" lang="ja-JP" sz="1000"/>
            </a:lvl6pPr>
            <a:lvl7pPr marL="2743200" indent="0" latinLnBrk="0">
              <a:buNone/>
              <a:defRPr kumimoji="1" lang="ja-JP" sz="1000"/>
            </a:lvl7pPr>
            <a:lvl8pPr marL="3200400" indent="0" latinLnBrk="0">
              <a:buNone/>
              <a:defRPr kumimoji="1" lang="ja-JP" sz="1000"/>
            </a:lvl8pPr>
            <a:lvl9pPr marL="3657600" indent="0" latinLnBrk="0">
              <a:buNone/>
              <a:defRPr kumimoji="1" lang="ja-JP" sz="1000"/>
            </a:lvl9pPr>
          </a:lstStyle>
          <a:p>
            <a:pPr lvl="0"/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DBF7A-712E-114C-96E8-D2E4E4D0237E}" type="datetimeFigureOut">
              <a:rPr kumimoji="1" lang="zh-CN" altLang="en-US" smtClean="0"/>
              <a:t>2018/11/17</a:t>
            </a:fld>
            <a:endParaRPr kumimoji="1" lang="zh-CN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57CBE-58CA-0D4A-B438-DA1FD1983C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4969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dirty="0"/>
              <a:t>マスター タイトルのスタイルを編集するには、ここをクリック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dirty="0"/>
              <a:t>マスター テキストのスタイルを編集するには、ここをクリック</a:t>
            </a:r>
          </a:p>
          <a:p>
            <a:pPr lvl="1"/>
            <a:r>
              <a:rPr kumimoji="1" lang="ja-JP" dirty="0"/>
              <a:t>第 2 レベル</a:t>
            </a:r>
          </a:p>
          <a:p>
            <a:pPr lvl="2"/>
            <a:r>
              <a:rPr kumimoji="1" lang="ja-JP" dirty="0"/>
              <a:t>第 3 レベル</a:t>
            </a:r>
          </a:p>
          <a:p>
            <a:pPr lvl="3"/>
            <a:r>
              <a:rPr kumimoji="1" lang="ja-JP" dirty="0"/>
              <a:t>第 4 レベル</a:t>
            </a:r>
          </a:p>
          <a:p>
            <a:pPr lvl="4"/>
            <a:r>
              <a:rPr kumimoji="1" lang="ja-JP" dirty="0"/>
              <a:t>第 5 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kumimoji="1" lang="ja-JP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8DBF7A-712E-114C-96E8-D2E4E4D0237E}" type="datetimeFigureOut">
              <a:rPr kumimoji="1" lang="zh-CN" altLang="en-US" smtClean="0"/>
              <a:t>2018/11/17</a:t>
            </a:fld>
            <a:endParaRPr kumimoji="1" lang="zh-CN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latinLnBrk="0">
              <a:defRPr kumimoji="1" lang="ja-JP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kumimoji="1" lang="ja-JP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457CBE-58CA-0D4A-B438-DA1FD1983C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265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spcBef>
          <a:spcPct val="0"/>
        </a:spcBef>
        <a:buNone/>
        <a:defRPr kumimoji="1" lang="ja-JP" sz="4400" b="1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kumimoji="1" lang="ja-JP" sz="32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kumimoji="1" lang="ja-JP" sz="28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kumimoji="1" lang="ja-JP" sz="24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kumimoji="1" lang="ja-JP" sz="20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kumimoji="1" lang="ja-JP" sz="20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1" lang="ja-JP"/>
      </a:defPPr>
      <a:lvl1pPr marL="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="" xmlns:a16="http://schemas.microsoft.com/office/drawing/2014/main" id="{3B5C5995-4291-664E-A81E-1F4A18CE2A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110609"/>
            <a:ext cx="6705599" cy="1137793"/>
          </a:xfrm>
        </p:spPr>
        <p:txBody>
          <a:bodyPr>
            <a:normAutofit fontScale="40000" lnSpcReduction="20000"/>
          </a:bodyPr>
          <a:lstStyle/>
          <a:p>
            <a:r>
              <a:rPr lang="en-US" altLang="zh-CN" b="0" dirty="0" err="1"/>
              <a:t>Qingqiu</a:t>
            </a:r>
            <a:r>
              <a:rPr lang="en-US" altLang="zh-CN" b="0" dirty="0"/>
              <a:t> </a:t>
            </a:r>
            <a:r>
              <a:rPr lang="en-US" altLang="zh-CN" b="0" dirty="0" smtClean="0"/>
              <a:t>Huang, </a:t>
            </a:r>
            <a:r>
              <a:rPr lang="en-US" altLang="zh-CN" b="0" dirty="0" err="1"/>
              <a:t>Wentao</a:t>
            </a:r>
            <a:r>
              <a:rPr lang="en-US" altLang="zh-CN" b="0" dirty="0"/>
              <a:t> </a:t>
            </a:r>
            <a:r>
              <a:rPr lang="en-US" altLang="zh-CN" b="0" dirty="0" smtClean="0"/>
              <a:t>Liu, and </a:t>
            </a:r>
            <a:r>
              <a:rPr lang="fi-FI" altLang="zh-CN" b="0" dirty="0" smtClean="0"/>
              <a:t>Dahua Lin </a:t>
            </a:r>
          </a:p>
          <a:p>
            <a:r>
              <a:rPr lang="en-US" altLang="zh-CN" b="0" dirty="0" smtClean="0"/>
              <a:t>CUHK-</a:t>
            </a:r>
            <a:r>
              <a:rPr lang="en-US" altLang="zh-CN" b="0" dirty="0" err="1" smtClean="0"/>
              <a:t>SenseTime</a:t>
            </a:r>
            <a:r>
              <a:rPr lang="en-US" altLang="zh-CN" b="0" dirty="0" smtClean="0"/>
              <a:t> </a:t>
            </a:r>
            <a:r>
              <a:rPr lang="en-US" altLang="zh-CN" b="0" dirty="0"/>
              <a:t>Joint Lab, The Chinese University of Hong </a:t>
            </a:r>
            <a:r>
              <a:rPr lang="en-US" altLang="zh-CN" b="0" dirty="0" smtClean="0"/>
              <a:t>Kong Department </a:t>
            </a:r>
            <a:r>
              <a:rPr lang="en-US" altLang="zh-CN" b="0" dirty="0"/>
              <a:t>of Computer Science and Technology, Tsinghua </a:t>
            </a:r>
            <a:r>
              <a:rPr lang="en-US" altLang="zh-CN" b="0" dirty="0" smtClean="0"/>
              <a:t>University</a:t>
            </a:r>
          </a:p>
          <a:p>
            <a:r>
              <a:rPr kumimoji="1" lang="en-US" altLang="zh-CN" b="0" dirty="0" smtClean="0"/>
              <a:t>ECCV 2018						</a:t>
            </a: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="" xmlns:a16="http://schemas.microsoft.com/office/drawing/2014/main" id="{D88D4685-1F69-114F-AB36-67C2DD0B6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0" dirty="0"/>
              <a:t>Person Search in Videos with One Portrait</a:t>
            </a:r>
            <a:br>
              <a:rPr lang="en-US" altLang="zh-CN" sz="4000" b="0" dirty="0"/>
            </a:br>
            <a:r>
              <a:rPr lang="en-US" altLang="zh-CN" sz="4000" b="0" dirty="0"/>
              <a:t>Through Visual and Temporal Links</a:t>
            </a:r>
            <a:endParaRPr kumimoji="1" lang="zh-CN" altLang="en-US" sz="4000" dirty="0"/>
          </a:p>
        </p:txBody>
      </p:sp>
      <p:sp>
        <p:nvSpPr>
          <p:cNvPr id="4" name="文本框 3"/>
          <p:cNvSpPr txBox="1"/>
          <p:nvPr/>
        </p:nvSpPr>
        <p:spPr>
          <a:xfrm>
            <a:off x="7916779" y="6248402"/>
            <a:ext cx="18889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solidFill>
                  <a:schemeClr val="bg2">
                    <a:lumMod val="50000"/>
                  </a:schemeClr>
                </a:solidFill>
                <a:latin typeface="+mj-lt"/>
                <a:ea typeface="Microsoft YaHei" charset="-122"/>
                <a:cs typeface="Microsoft YaHei" charset="-122"/>
              </a:rPr>
              <a:t>陈泽宁</a:t>
            </a:r>
            <a:endParaRPr kumimoji="1" lang="en-US" altLang="zh-CN" sz="1100" dirty="0">
              <a:solidFill>
                <a:schemeClr val="bg2">
                  <a:lumMod val="50000"/>
                </a:schemeClr>
              </a:solidFill>
              <a:latin typeface="+mj-lt"/>
              <a:ea typeface="Microsoft YaHei" charset="-122"/>
              <a:cs typeface="Microsoft YaHei" charset="-122"/>
            </a:endParaRPr>
          </a:p>
          <a:p>
            <a:r>
              <a:rPr kumimoji="1" lang="en-US" altLang="zh-CN" sz="1100" dirty="0">
                <a:solidFill>
                  <a:schemeClr val="bg2">
                    <a:lumMod val="50000"/>
                  </a:schemeClr>
                </a:solidFill>
                <a:latin typeface="+mj-lt"/>
                <a:ea typeface="Microsoft YaHei" charset="-122"/>
                <a:cs typeface="Microsoft YaHei" charset="-122"/>
              </a:rPr>
              <a:t>18210240003</a:t>
            </a:r>
            <a:endParaRPr kumimoji="1" lang="zh-CN" altLang="en-US" sz="1100" dirty="0">
              <a:solidFill>
                <a:schemeClr val="bg2">
                  <a:lumMod val="50000"/>
                </a:schemeClr>
              </a:solidFill>
              <a:latin typeface="+mj-lt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975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="" xmlns:a16="http://schemas.microsoft.com/office/drawing/2014/main" id="{EDF8BA32-4635-2E41-BAF8-530BB61AA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442" y="1383632"/>
            <a:ext cx="12023558" cy="5378115"/>
          </a:xfrm>
        </p:spPr>
        <p:txBody>
          <a:bodyPr anchor="ctr"/>
          <a:lstStyle/>
          <a:p>
            <a:pPr marL="0" indent="0">
              <a:buNone/>
            </a:pPr>
            <a:r>
              <a:rPr lang="en-US" altLang="zh-CN" dirty="0"/>
              <a:t>Although the feature learning methods of re-id can be </a:t>
            </a:r>
            <a:r>
              <a:rPr lang="en-US" altLang="zh-CN" dirty="0" smtClean="0"/>
              <a:t>adopted for </a:t>
            </a:r>
            <a:r>
              <a:rPr lang="en-US" altLang="zh-CN" dirty="0"/>
              <a:t>the Person Search with One Portrait problem, they are substantially </a:t>
            </a:r>
            <a:r>
              <a:rPr lang="en-US" altLang="zh-CN" dirty="0" smtClean="0"/>
              <a:t>different </a:t>
            </a:r>
            <a:r>
              <a:rPr lang="en-US" altLang="zh-CN" dirty="0"/>
              <a:t>as the </a:t>
            </a:r>
            <a:r>
              <a:rPr lang="en-US" altLang="zh-CN" b="1" dirty="0"/>
              <a:t>query</a:t>
            </a:r>
            <a:r>
              <a:rPr lang="en-US" altLang="zh-CN" dirty="0"/>
              <a:t> and the </a:t>
            </a:r>
            <a:r>
              <a:rPr lang="en-US" altLang="zh-CN" b="1" dirty="0"/>
              <a:t>gallery</a:t>
            </a:r>
            <a:r>
              <a:rPr lang="en-US" altLang="zh-CN" dirty="0"/>
              <a:t> would have </a:t>
            </a:r>
          </a:p>
          <a:p>
            <a:pPr marL="0" indent="0" algn="ctr">
              <a:buNone/>
            </a:pPr>
            <a:r>
              <a:rPr lang="en-US" altLang="zh-CN" dirty="0" smtClean="0"/>
              <a:t>huge </a:t>
            </a:r>
            <a:r>
              <a:rPr lang="en-US" altLang="zh-CN" dirty="0"/>
              <a:t>visual appearances gap 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in person search</a:t>
            </a:r>
            <a:r>
              <a:rPr lang="en-US" altLang="zh-CN" dirty="0"/>
              <a:t>, which would make one-to-one matching fail.</a:t>
            </a:r>
            <a:endParaRPr kumimoji="1" lang="zh-CN" altLang="en-US" b="1" dirty="0"/>
          </a:p>
        </p:txBody>
      </p:sp>
      <p:sp>
        <p:nvSpPr>
          <p:cNvPr id="3" name="标题 2">
            <a:extLst>
              <a:ext uri="{FF2B5EF4-FFF2-40B4-BE49-F238E27FC236}">
                <a16:creationId xmlns="" xmlns:a16="http://schemas.microsoft.com/office/drawing/2014/main" id="{49D7E60C-5A40-894C-8DFD-4E240019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Person </a:t>
            </a:r>
            <a:r>
              <a:rPr lang="en-US" altLang="zh-CN" dirty="0" smtClean="0"/>
              <a:t>Re-id - difference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940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="" xmlns:a16="http://schemas.microsoft.com/office/drawing/2014/main" id="{EDF8BA32-4635-2E41-BAF8-530BB61AA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442" y="1299411"/>
            <a:ext cx="11887200" cy="5558589"/>
          </a:xfrm>
        </p:spPr>
        <p:txBody>
          <a:bodyPr anchor="ctr"/>
          <a:lstStyle/>
          <a:p>
            <a:pPr marL="0" indent="0">
              <a:buNone/>
            </a:pPr>
            <a:r>
              <a:rPr lang="en-US" altLang="zh-CN" dirty="0"/>
              <a:t>Aim: Recognize the identities of the queries given a set of labeled persons in gallery.</a:t>
            </a:r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r>
              <a:rPr lang="en-US" altLang="zh-CN" dirty="0"/>
              <a:t>Difference: the samples of the same identities in query and gallery are still similar in visual appearances and the methods mostly focus on recognizing by visual </a:t>
            </a:r>
            <a:r>
              <a:rPr lang="en-US" altLang="zh-CN" dirty="0" smtClean="0"/>
              <a:t>cues and context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="" xmlns:a16="http://schemas.microsoft.com/office/drawing/2014/main" id="{49D7E60C-5A40-894C-8DFD-4E240019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Person Recognition in Photo </a:t>
            </a:r>
            <a:r>
              <a:rPr lang="en-US" altLang="zh-CN" dirty="0" smtClean="0"/>
              <a:t>Album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235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="" xmlns:a16="http://schemas.microsoft.com/office/drawing/2014/main" id="{49D7E60C-5A40-894C-8DFD-4E240019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Person Recognition in Photo </a:t>
            </a:r>
            <a:r>
              <a:rPr lang="en-US" altLang="zh-CN" dirty="0" smtClean="0"/>
              <a:t>Album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9" y="1512243"/>
            <a:ext cx="11040981" cy="5076044"/>
          </a:xfrm>
        </p:spPr>
      </p:pic>
    </p:spTree>
    <p:extLst>
      <p:ext uri="{BB962C8B-B14F-4D97-AF65-F5344CB8AC3E}">
        <p14:creationId xmlns:p14="http://schemas.microsoft.com/office/powerpoint/2010/main" val="289013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="" xmlns:a16="http://schemas.microsoft.com/office/drawing/2014/main" id="{EDF8BA32-4635-2E41-BAF8-530BB61AA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442" y="1299411"/>
            <a:ext cx="11887200" cy="5558589"/>
          </a:xfrm>
        </p:spPr>
        <p:txBody>
          <a:bodyPr anchor="ctr"/>
          <a:lstStyle/>
          <a:p>
            <a:pPr marL="0" indent="0">
              <a:buNone/>
            </a:pPr>
            <a:r>
              <a:rPr lang="en-US" altLang="zh-CN" dirty="0" smtClean="0"/>
              <a:t>Others work:</a:t>
            </a:r>
          </a:p>
          <a:p>
            <a:pPr marL="0" indent="0">
              <a:buNone/>
            </a:pPr>
            <a:r>
              <a:rPr lang="en-US" altLang="zh-CN" dirty="0" smtClean="0"/>
              <a:t>- </a:t>
            </a:r>
            <a:r>
              <a:rPr lang="en-US" altLang="zh-CN" i="1" dirty="0" smtClean="0"/>
              <a:t>Xiao </a:t>
            </a:r>
            <a:r>
              <a:rPr lang="en-US" altLang="zh-CN" dirty="0"/>
              <a:t>proposed a person search task which aims to search the </a:t>
            </a:r>
            <a:r>
              <a:rPr lang="en-US" altLang="zh-CN" dirty="0" smtClean="0"/>
              <a:t>corresponding instances </a:t>
            </a:r>
            <a:r>
              <a:rPr lang="en-US" altLang="zh-CN" dirty="0"/>
              <a:t>in the images of the gallery without bounding box annotation</a:t>
            </a:r>
            <a:r>
              <a:rPr lang="en-US" altLang="zh-CN" dirty="0" smtClean="0"/>
              <a:t>.</a:t>
            </a:r>
            <a:endParaRPr lang="en-US" altLang="zh-CN" i="1" dirty="0" smtClean="0"/>
          </a:p>
        </p:txBody>
      </p:sp>
      <p:sp>
        <p:nvSpPr>
          <p:cNvPr id="3" name="标题 2">
            <a:extLst>
              <a:ext uri="{FF2B5EF4-FFF2-40B4-BE49-F238E27FC236}">
                <a16:creationId xmlns="" xmlns:a16="http://schemas.microsoft.com/office/drawing/2014/main" id="{49D7E60C-5A40-894C-8DFD-4E240019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Person </a:t>
            </a:r>
            <a:r>
              <a:rPr lang="en-US" altLang="zh-CN" dirty="0" smtClean="0"/>
              <a:t>Search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719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="" xmlns:a16="http://schemas.microsoft.com/office/drawing/2014/main" id="{49D7E60C-5A40-894C-8DFD-4E240019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Person </a:t>
            </a:r>
            <a:r>
              <a:rPr lang="en-US" altLang="zh-CN" dirty="0" smtClean="0"/>
              <a:t>Search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106" y="1415990"/>
            <a:ext cx="6503788" cy="5442010"/>
          </a:xfrm>
        </p:spPr>
      </p:pic>
    </p:spTree>
    <p:extLst>
      <p:ext uri="{BB962C8B-B14F-4D97-AF65-F5344CB8AC3E}">
        <p14:creationId xmlns:p14="http://schemas.microsoft.com/office/powerpoint/2010/main" val="32897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="" xmlns:a16="http://schemas.microsoft.com/office/drawing/2014/main" id="{48B6FE2D-C26C-C04C-B983-7927DF6B4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CSM</a:t>
            </a:r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7BE52C25-EF23-B642-B55B-852ED96269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667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45658" y="2033337"/>
            <a:ext cx="10046342" cy="405969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="" xmlns:a16="http://schemas.microsoft.com/office/drawing/2014/main" id="{49D7E60C-5A40-894C-8DFD-4E240019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CSM overview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72979" y="2225842"/>
            <a:ext cx="16603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MARS:</a:t>
            </a:r>
            <a:endParaRPr kumimoji="1" lang="en-US" altLang="zh-CN" sz="3600" dirty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sz="3600" dirty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sz="3600" dirty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sz="3600" dirty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en-US" altLang="zh-CN" sz="36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CSM:</a:t>
            </a:r>
            <a:endParaRPr kumimoji="1" lang="zh-CN" altLang="en-US" sz="3600" dirty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119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="" xmlns:a16="http://schemas.microsoft.com/office/drawing/2014/main" id="{49D7E60C-5A40-894C-8DFD-4E240019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CSM - Query set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altLang="zh-CN" dirty="0" smtClean="0"/>
              <a:t>Acquire </a:t>
            </a:r>
            <a:r>
              <a:rPr lang="en-US" altLang="zh-CN" dirty="0"/>
              <a:t>the cast list from </a:t>
            </a:r>
            <a:r>
              <a:rPr lang="en-US" altLang="zh-CN" dirty="0" smtClean="0"/>
              <a:t>IMDB</a:t>
            </a:r>
          </a:p>
          <a:p>
            <a:pPr lvl="2">
              <a:buFontTx/>
              <a:buChar char="-"/>
            </a:pPr>
            <a:r>
              <a:rPr lang="en-US" altLang="zh-CN" dirty="0" smtClean="0"/>
              <a:t>More than 10 cast keep 10 according to the order</a:t>
            </a:r>
          </a:p>
          <a:p>
            <a:pPr>
              <a:buFontTx/>
              <a:buChar char="-"/>
            </a:pPr>
            <a:r>
              <a:rPr lang="en-US" altLang="zh-CN" dirty="0" smtClean="0"/>
              <a:t>1218 cast——credited cast</a:t>
            </a:r>
          </a:p>
          <a:p>
            <a:pPr>
              <a:buFontTx/>
              <a:buChar char="-"/>
            </a:pPr>
            <a:r>
              <a:rPr lang="en-US" altLang="zh-CN" dirty="0" smtClean="0"/>
              <a:t>Download a portrait from IMDB/TMDB</a:t>
            </a:r>
          </a:p>
          <a:p>
            <a:pPr lvl="2">
              <a:buFontTx/>
              <a:buChar char="-"/>
            </a:pPr>
            <a:r>
              <a:rPr lang="en-US" altLang="zh-CN" dirty="0" smtClean="0"/>
              <a:t>Serve as query portraits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408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="" xmlns:a16="http://schemas.microsoft.com/office/drawing/2014/main" id="{49D7E60C-5A40-894C-8DFD-4E240019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CSM – </a:t>
            </a:r>
            <a:r>
              <a:rPr lang="en-US" altLang="zh-CN" dirty="0"/>
              <a:t>Gallery</a:t>
            </a:r>
            <a:r>
              <a:rPr lang="en-US" altLang="zh-CN" b="0" dirty="0" smtClean="0"/>
              <a:t> </a:t>
            </a:r>
            <a:r>
              <a:rPr kumimoji="1" lang="en-US" altLang="zh-CN" dirty="0" smtClean="0"/>
              <a:t>set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en-US" altLang="zh-CN" dirty="0" smtClean="0"/>
              <a:t>Detecting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sz="2800" dirty="0" smtClean="0"/>
              <a:t>- Detect the shot boundaries using a fast shot segment technique</a:t>
            </a:r>
          </a:p>
          <a:p>
            <a:pPr marL="0" indent="0">
              <a:buNone/>
            </a:pPr>
            <a:r>
              <a:rPr lang="en-US" altLang="zh-CN" sz="2800" dirty="0"/>
              <a:t>	</a:t>
            </a:r>
            <a:r>
              <a:rPr lang="en-US" altLang="zh-CN" sz="2800" dirty="0" smtClean="0"/>
              <a:t>- 200K shots of all movies</a:t>
            </a:r>
          </a:p>
          <a:p>
            <a:pPr marL="0" indent="0">
              <a:buNone/>
            </a:pPr>
            <a:r>
              <a:rPr lang="en-US" altLang="zh-CN" sz="2800" dirty="0"/>
              <a:t>	</a:t>
            </a:r>
            <a:r>
              <a:rPr lang="en-US" altLang="zh-CN" sz="2800" dirty="0" smtClean="0"/>
              <a:t>- selected 3 frames as </a:t>
            </a:r>
            <a:r>
              <a:rPr lang="en-US" altLang="zh-CN" sz="2800" i="1" dirty="0" err="1" smtClean="0"/>
              <a:t>keyframes</a:t>
            </a:r>
            <a:endParaRPr lang="en-US" altLang="zh-CN" sz="2800" i="1" dirty="0" smtClean="0"/>
          </a:p>
        </p:txBody>
      </p:sp>
    </p:spTree>
    <p:extLst>
      <p:ext uri="{BB962C8B-B14F-4D97-AF65-F5344CB8AC3E}">
        <p14:creationId xmlns:p14="http://schemas.microsoft.com/office/powerpoint/2010/main" val="228004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="" xmlns:a16="http://schemas.microsoft.com/office/drawing/2014/main" id="{49D7E60C-5A40-894C-8DFD-4E240019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CSM – </a:t>
            </a:r>
            <a:r>
              <a:rPr lang="en-US" altLang="zh-CN" dirty="0"/>
              <a:t>Gallery</a:t>
            </a:r>
            <a:r>
              <a:rPr lang="en-US" altLang="zh-CN" b="0" dirty="0" smtClean="0"/>
              <a:t> </a:t>
            </a:r>
            <a:r>
              <a:rPr kumimoji="1" lang="en-US" altLang="zh-CN" dirty="0" smtClean="0"/>
              <a:t>set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2. Annotating </a:t>
            </a:r>
            <a:r>
              <a:rPr lang="en-US" altLang="zh-CN" dirty="0"/>
              <a:t>bounding boxes on </a:t>
            </a:r>
            <a:r>
              <a:rPr lang="en-US" altLang="zh-CN" dirty="0" err="1" smtClean="0"/>
              <a:t>keyframes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sz="2800" dirty="0" smtClean="0"/>
              <a:t>- </a:t>
            </a:r>
            <a:r>
              <a:rPr lang="en-US" altLang="zh-CN" sz="2800" dirty="0"/>
              <a:t>manually annotated </a:t>
            </a:r>
            <a:r>
              <a:rPr lang="en-US" altLang="zh-CN" sz="2800" dirty="0" smtClean="0"/>
              <a:t>the person </a:t>
            </a:r>
            <a:r>
              <a:rPr lang="en-US" altLang="zh-CN" sz="2800" dirty="0"/>
              <a:t>bounding boxes on </a:t>
            </a:r>
            <a:r>
              <a:rPr lang="en-US" altLang="zh-CN" sz="2800" dirty="0" err="1"/>
              <a:t>keyframes</a:t>
            </a:r>
            <a:r>
              <a:rPr lang="en-US" altLang="zh-CN" sz="2800" dirty="0"/>
              <a:t>	</a:t>
            </a:r>
            <a:endParaRPr lang="en-US" altLang="zh-CN" sz="2800" dirty="0" smtClean="0"/>
          </a:p>
          <a:p>
            <a:pPr marL="0" indent="0">
              <a:buNone/>
            </a:pPr>
            <a:r>
              <a:rPr lang="en-US" altLang="zh-CN" sz="2800" dirty="0"/>
              <a:t>	</a:t>
            </a:r>
            <a:r>
              <a:rPr lang="en-US" altLang="zh-CN" sz="2800" dirty="0" smtClean="0"/>
              <a:t>- 700K bounding boxes</a:t>
            </a:r>
          </a:p>
          <a:p>
            <a:pPr marL="0" indent="0">
              <a:buNone/>
            </a:pPr>
            <a:endParaRPr lang="en-US" altLang="zh-CN" sz="2800" i="1" dirty="0" smtClean="0"/>
          </a:p>
        </p:txBody>
      </p:sp>
    </p:spTree>
    <p:extLst>
      <p:ext uri="{BB962C8B-B14F-4D97-AF65-F5344CB8AC3E}">
        <p14:creationId xmlns:p14="http://schemas.microsoft.com/office/powerpoint/2010/main" val="35604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27E2FE7-F145-4141-AF3D-C2BCFB989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Introduction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48D0DD5D-CC4E-114C-94AC-7CAA90D01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902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="" xmlns:a16="http://schemas.microsoft.com/office/drawing/2014/main" id="{49D7E60C-5A40-894C-8DFD-4E240019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CSM – </a:t>
            </a:r>
            <a:r>
              <a:rPr lang="en-US" altLang="zh-CN" dirty="0"/>
              <a:t>Gallery</a:t>
            </a:r>
            <a:r>
              <a:rPr lang="en-US" altLang="zh-CN" b="0" dirty="0" smtClean="0"/>
              <a:t> </a:t>
            </a:r>
            <a:r>
              <a:rPr kumimoji="1" lang="en-US" altLang="zh-CN" dirty="0" smtClean="0"/>
              <a:t>set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1" y="1825625"/>
            <a:ext cx="11353799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3. </a:t>
            </a:r>
            <a:r>
              <a:rPr lang="en-US" altLang="zh-CN" dirty="0"/>
              <a:t>Training a person </a:t>
            </a:r>
            <a:r>
              <a:rPr lang="en-US" altLang="zh-CN" dirty="0" smtClean="0"/>
              <a:t>detector</a:t>
            </a:r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en-US" altLang="zh-CN" sz="2800" dirty="0" smtClean="0"/>
              <a:t>- </a:t>
            </a:r>
            <a:r>
              <a:rPr lang="en-US" altLang="zh-CN" sz="2800" dirty="0"/>
              <a:t>trained </a:t>
            </a:r>
            <a:r>
              <a:rPr lang="en-US" altLang="zh-CN" sz="2800" dirty="0" smtClean="0"/>
              <a:t>with </a:t>
            </a:r>
            <a:r>
              <a:rPr lang="en-US" altLang="zh-CN" sz="2800" dirty="0"/>
              <a:t>the </a:t>
            </a:r>
            <a:r>
              <a:rPr lang="en-US" altLang="zh-CN" sz="2800" dirty="0" smtClean="0"/>
              <a:t>annotated bounding </a:t>
            </a:r>
            <a:r>
              <a:rPr lang="en-US" altLang="zh-CN" sz="2800" dirty="0"/>
              <a:t>boxes	</a:t>
            </a:r>
            <a:endParaRPr lang="en-US" altLang="zh-CN" sz="2800" dirty="0" smtClean="0"/>
          </a:p>
          <a:p>
            <a:pPr marL="0" indent="0">
              <a:buNone/>
            </a:pPr>
            <a:r>
              <a:rPr lang="en-US" altLang="zh-CN" sz="2800" dirty="0"/>
              <a:t>	</a:t>
            </a:r>
            <a:r>
              <a:rPr lang="en-US" altLang="zh-CN" sz="2800" dirty="0" smtClean="0"/>
              <a:t>- partition </a:t>
            </a:r>
            <a:r>
              <a:rPr lang="en-US" altLang="zh-CN" sz="2800" dirty="0" err="1" smtClean="0"/>
              <a:t>keyframes</a:t>
            </a:r>
            <a:r>
              <a:rPr lang="en-US" altLang="zh-CN" sz="2800" dirty="0" smtClean="0"/>
              <a:t> into training set and testing set by 7:3</a:t>
            </a:r>
          </a:p>
          <a:p>
            <a:pPr marL="0" indent="0">
              <a:buNone/>
            </a:pPr>
            <a:r>
              <a:rPr lang="en-US" altLang="zh-CN" sz="2800" dirty="0"/>
              <a:t>	</a:t>
            </a:r>
            <a:r>
              <a:rPr lang="en-US" altLang="zh-CN" sz="2800" dirty="0" smtClean="0"/>
              <a:t>- </a:t>
            </a:r>
            <a:r>
              <a:rPr lang="en-US" altLang="zh-CN" sz="2800" dirty="0" err="1" smtClean="0"/>
              <a:t>finetuned</a:t>
            </a:r>
            <a:r>
              <a:rPr lang="en-US" altLang="zh-CN" sz="2800" dirty="0" smtClean="0"/>
              <a:t> a Faster-RCNN and pre-trained on MSCOCO</a:t>
            </a:r>
          </a:p>
          <a:p>
            <a:pPr marL="0" indent="0">
              <a:buNone/>
            </a:pPr>
            <a:r>
              <a:rPr lang="en-US" altLang="zh-CN" sz="2800" dirty="0"/>
              <a:t>	</a:t>
            </a:r>
            <a:r>
              <a:rPr lang="en-US" altLang="zh-CN" sz="2800" dirty="0" smtClean="0"/>
              <a:t>- detector gets around 91%mAP</a:t>
            </a:r>
          </a:p>
          <a:p>
            <a:pPr marL="0" indent="0">
              <a:buNone/>
            </a:pPr>
            <a:endParaRPr lang="en-US" altLang="zh-CN" sz="2800" i="1" dirty="0" smtClean="0"/>
          </a:p>
        </p:txBody>
      </p:sp>
    </p:spTree>
    <p:extLst>
      <p:ext uri="{BB962C8B-B14F-4D97-AF65-F5344CB8AC3E}">
        <p14:creationId xmlns:p14="http://schemas.microsoft.com/office/powerpoint/2010/main" val="81219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="" xmlns:a16="http://schemas.microsoft.com/office/drawing/2014/main" id="{49D7E60C-5A40-894C-8DFD-4E240019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CSM – </a:t>
            </a:r>
            <a:r>
              <a:rPr lang="en-US" altLang="zh-CN" dirty="0"/>
              <a:t>Gallery</a:t>
            </a:r>
            <a:r>
              <a:rPr lang="en-US" altLang="zh-CN" b="0" dirty="0" smtClean="0"/>
              <a:t> </a:t>
            </a:r>
            <a:r>
              <a:rPr kumimoji="1" lang="en-US" altLang="zh-CN" dirty="0" smtClean="0"/>
              <a:t>set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4. </a:t>
            </a:r>
            <a:r>
              <a:rPr lang="en-US" altLang="zh-CN" dirty="0"/>
              <a:t>Generating </a:t>
            </a:r>
            <a:r>
              <a:rPr lang="en-US" altLang="zh-CN" dirty="0" smtClean="0"/>
              <a:t>tracklets</a:t>
            </a:r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en-US" altLang="zh-CN" sz="2800" dirty="0" smtClean="0"/>
              <a:t>- perform per-frame person detection over all frames</a:t>
            </a:r>
            <a:r>
              <a:rPr lang="en-US" altLang="zh-CN" sz="2800" dirty="0"/>
              <a:t>	</a:t>
            </a:r>
            <a:endParaRPr lang="en-US" altLang="zh-CN" sz="2800" dirty="0" smtClean="0"/>
          </a:p>
          <a:p>
            <a:pPr marL="0" indent="0">
              <a:buNone/>
            </a:pPr>
            <a:r>
              <a:rPr lang="en-US" altLang="zh-CN" sz="2800" dirty="0"/>
              <a:t>	</a:t>
            </a:r>
            <a:r>
              <a:rPr lang="en-US" altLang="zh-CN" sz="2800" dirty="0" smtClean="0"/>
              <a:t>- concatenate the bounding boxes across frames with 	</a:t>
            </a:r>
            <a:r>
              <a:rPr lang="en-US" altLang="zh-CN" sz="2800" dirty="0" err="1" smtClean="0"/>
              <a:t>IoU</a:t>
            </a:r>
            <a:r>
              <a:rPr lang="en-US" altLang="zh-CN" sz="2800" dirty="0" smtClean="0"/>
              <a:t>&gt;0.7 within each shot</a:t>
            </a:r>
          </a:p>
          <a:p>
            <a:pPr marL="0" indent="0">
              <a:buNone/>
            </a:pPr>
            <a:r>
              <a:rPr lang="en-US" altLang="zh-CN" sz="2800" dirty="0"/>
              <a:t>	</a:t>
            </a:r>
            <a:r>
              <a:rPr lang="en-US" altLang="zh-CN" sz="2800" dirty="0" smtClean="0"/>
              <a:t>- 127K tracklets from 192 movies</a:t>
            </a:r>
            <a:endParaRPr lang="en-US" altLang="zh-CN" sz="2800" i="1" dirty="0" smtClean="0"/>
          </a:p>
        </p:txBody>
      </p:sp>
    </p:spTree>
    <p:extLst>
      <p:ext uri="{BB962C8B-B14F-4D97-AF65-F5344CB8AC3E}">
        <p14:creationId xmlns:p14="http://schemas.microsoft.com/office/powerpoint/2010/main" val="65304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="" xmlns:a16="http://schemas.microsoft.com/office/drawing/2014/main" id="{49D7E60C-5A40-894C-8DFD-4E240019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CSM – </a:t>
            </a:r>
            <a:r>
              <a:rPr lang="en-US" altLang="zh-CN" dirty="0"/>
              <a:t>Gallery</a:t>
            </a:r>
            <a:r>
              <a:rPr lang="en-US" altLang="zh-CN" b="0" dirty="0" smtClean="0"/>
              <a:t> </a:t>
            </a:r>
            <a:r>
              <a:rPr kumimoji="1" lang="en-US" altLang="zh-CN" dirty="0" smtClean="0"/>
              <a:t>set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5</a:t>
            </a:r>
            <a:r>
              <a:rPr lang="en-US" altLang="zh-CN" dirty="0" smtClean="0"/>
              <a:t>. </a:t>
            </a:r>
            <a:r>
              <a:rPr lang="en-US" altLang="zh-CN" dirty="0"/>
              <a:t>Annotating </a:t>
            </a:r>
            <a:r>
              <a:rPr lang="en-US" altLang="zh-CN" dirty="0" smtClean="0"/>
              <a:t>identities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sz="2800" dirty="0" smtClean="0"/>
              <a:t>- </a:t>
            </a:r>
            <a:r>
              <a:rPr lang="en-US" altLang="zh-CN" sz="2800" dirty="0"/>
              <a:t>annotated the identities of </a:t>
            </a:r>
            <a:r>
              <a:rPr lang="en-US" altLang="zh-CN" sz="2800" dirty="0" smtClean="0"/>
              <a:t>all the </a:t>
            </a:r>
            <a:r>
              <a:rPr lang="en-US" altLang="zh-CN" sz="2800" dirty="0"/>
              <a:t>tracklets	</a:t>
            </a:r>
            <a:endParaRPr lang="en-US" altLang="zh-CN" sz="2800" dirty="0" smtClean="0"/>
          </a:p>
          <a:p>
            <a:pPr marL="0" indent="0">
              <a:buNone/>
            </a:pPr>
            <a:r>
              <a:rPr lang="en-US" altLang="zh-CN" sz="2800" dirty="0"/>
              <a:t>	</a:t>
            </a:r>
            <a:r>
              <a:rPr lang="en-US" altLang="zh-CN" sz="2800" dirty="0" smtClean="0"/>
              <a:t>- </a:t>
            </a:r>
            <a:r>
              <a:rPr lang="en-US" altLang="zh-CN" sz="2800" dirty="0"/>
              <a:t>each tracklet is annotated as one of the </a:t>
            </a:r>
            <a:r>
              <a:rPr lang="en-US" altLang="zh-CN" sz="2800" dirty="0" smtClean="0"/>
              <a:t>credited cast or as 	“others”</a:t>
            </a:r>
          </a:p>
          <a:p>
            <a:pPr marL="0" indent="0">
              <a:buNone/>
            </a:pPr>
            <a:r>
              <a:rPr lang="en-US" altLang="zh-CN" sz="2800" dirty="0" smtClean="0"/>
              <a:t>	- </a:t>
            </a:r>
            <a:r>
              <a:rPr lang="en-US" altLang="zh-CN" sz="2800" dirty="0"/>
              <a:t>being labeled </a:t>
            </a:r>
            <a:r>
              <a:rPr lang="en-US" altLang="zh-CN" sz="2800" dirty="0" smtClean="0"/>
              <a:t>as “others” means </a:t>
            </a:r>
            <a:r>
              <a:rPr lang="en-US" altLang="zh-CN" sz="2800" dirty="0"/>
              <a:t>that the tracklet does </a:t>
            </a:r>
            <a:r>
              <a:rPr lang="en-US" altLang="zh-CN" sz="2800" dirty="0" smtClean="0"/>
              <a:t>	not belong </a:t>
            </a:r>
            <a:r>
              <a:rPr lang="en-US" altLang="zh-CN" sz="2800" dirty="0"/>
              <a:t>to any credited cast of the corresponding movie</a:t>
            </a:r>
            <a:endParaRPr lang="en-US" altLang="zh-CN" sz="2800" i="1" dirty="0" smtClean="0"/>
          </a:p>
        </p:txBody>
      </p:sp>
    </p:spTree>
    <p:extLst>
      <p:ext uri="{BB962C8B-B14F-4D97-AF65-F5344CB8AC3E}">
        <p14:creationId xmlns:p14="http://schemas.microsoft.com/office/powerpoint/2010/main" val="184659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82140" y="1476792"/>
            <a:ext cx="8900309" cy="5345112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="" xmlns:a16="http://schemas.microsoft.com/office/drawing/2014/main" id="{49D7E60C-5A40-894C-8DFD-4E240019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CSM Details</a:t>
            </a:r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0" y="1786692"/>
            <a:ext cx="35132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One-portrait Search in Videos</a:t>
            </a:r>
            <a:endParaRPr kumimoji="1" lang="zh-CN" altLang="en-US" sz="3600" dirty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77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="" xmlns:a16="http://schemas.microsoft.com/office/drawing/2014/main" id="{49D7E60C-5A40-894C-8DFD-4E240019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CSM – </a:t>
            </a:r>
            <a:r>
              <a:rPr lang="en-US" altLang="zh-CN" dirty="0" smtClean="0"/>
              <a:t>Compare</a:t>
            </a:r>
            <a:endParaRPr kumimoji="1" lang="zh-CN" altLang="en-US" dirty="0"/>
          </a:p>
        </p:txBody>
      </p:sp>
      <p:pic>
        <p:nvPicPr>
          <p:cNvPr id="2" name="内容占位符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9100" y="2226395"/>
            <a:ext cx="11353800" cy="285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26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="" xmlns:a16="http://schemas.microsoft.com/office/drawing/2014/main" id="{49D7E60C-5A40-894C-8DFD-4E240019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CSM Details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b="21052"/>
          <a:stretch/>
        </p:blipFill>
        <p:spPr>
          <a:xfrm>
            <a:off x="1973179" y="1359569"/>
            <a:ext cx="9419008" cy="541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6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="" xmlns:a16="http://schemas.microsoft.com/office/drawing/2014/main" id="{48B6FE2D-C26C-C04C-B983-7927DF6B4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402238"/>
            <a:ext cx="5678904" cy="2187227"/>
          </a:xfrm>
        </p:spPr>
        <p:txBody>
          <a:bodyPr/>
          <a:lstStyle/>
          <a:p>
            <a:pPr algn="ctr"/>
            <a:r>
              <a:rPr lang="en-US" altLang="zh-CN" dirty="0"/>
              <a:t>Methodology</a:t>
            </a:r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7BE52C25-EF23-B642-B55B-852ED96269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667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="" xmlns:a16="http://schemas.microsoft.com/office/drawing/2014/main" id="{49D7E60C-5A40-894C-8DFD-4E240019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Methodology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 this work, we aim to develop a method to find all the occurrences of a </a:t>
            </a:r>
            <a:r>
              <a:rPr lang="en-US" altLang="zh-CN" dirty="0" smtClean="0"/>
              <a:t>person in </a:t>
            </a:r>
            <a:r>
              <a:rPr lang="en-US" altLang="zh-CN" dirty="0"/>
              <a:t>a long </a:t>
            </a:r>
            <a:r>
              <a:rPr lang="en-US" altLang="zh-CN" dirty="0" smtClean="0"/>
              <a:t>video</a:t>
            </a:r>
          </a:p>
          <a:p>
            <a:r>
              <a:rPr lang="en-US" altLang="zh-CN" dirty="0" smtClean="0"/>
              <a:t>e.g</a:t>
            </a:r>
            <a:r>
              <a:rPr lang="en-US" altLang="zh-CN" dirty="0"/>
              <a:t>. a movie, with just a single portrait. The challenge of </a:t>
            </a:r>
            <a:r>
              <a:rPr lang="en-US" altLang="zh-CN" dirty="0" smtClean="0"/>
              <a:t>this task </a:t>
            </a:r>
            <a:r>
              <a:rPr lang="en-US" altLang="zh-CN" dirty="0"/>
              <a:t>lies in the vast gap of visual appearance between the portrait (query) </a:t>
            </a:r>
            <a:r>
              <a:rPr lang="en-US" altLang="zh-CN" dirty="0" smtClean="0"/>
              <a:t>and the </a:t>
            </a:r>
            <a:r>
              <a:rPr lang="en-US" altLang="zh-CN" dirty="0"/>
              <a:t>candidates in the gallery.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265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="" xmlns:a16="http://schemas.microsoft.com/office/drawing/2014/main" id="{49D7E60C-5A40-894C-8DFD-4E240019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Methodology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leveraging the inherent </a:t>
            </a:r>
            <a:r>
              <a:rPr lang="en-US" altLang="zh-CN" dirty="0">
                <a:solidFill>
                  <a:srgbClr val="FF0000"/>
                </a:solidFill>
              </a:rPr>
              <a:t>identity </a:t>
            </a:r>
            <a:r>
              <a:rPr lang="en-US" altLang="zh-CN" dirty="0" smtClean="0">
                <a:solidFill>
                  <a:srgbClr val="FF0000"/>
                </a:solidFill>
              </a:rPr>
              <a:t>invariance </a:t>
            </a:r>
            <a:r>
              <a:rPr lang="en-US" altLang="zh-CN" dirty="0"/>
              <a:t>along a person tracklet and propagate the identities among </a:t>
            </a:r>
            <a:r>
              <a:rPr lang="en-US" altLang="zh-CN" dirty="0" smtClean="0"/>
              <a:t>instances via </a:t>
            </a:r>
            <a:r>
              <a:rPr lang="en-US" altLang="zh-CN" dirty="0"/>
              <a:t>both </a:t>
            </a:r>
            <a:r>
              <a:rPr lang="en-US" altLang="zh-CN" dirty="0">
                <a:solidFill>
                  <a:srgbClr val="FF0000"/>
                </a:solidFill>
              </a:rPr>
              <a:t>visual</a:t>
            </a:r>
            <a:r>
              <a:rPr lang="en-US" altLang="zh-CN" dirty="0"/>
              <a:t> and </a:t>
            </a:r>
            <a:r>
              <a:rPr lang="en-US" altLang="zh-CN" dirty="0">
                <a:solidFill>
                  <a:srgbClr val="FF0000"/>
                </a:solidFill>
              </a:rPr>
              <a:t>temporal</a:t>
            </a:r>
            <a:r>
              <a:rPr lang="en-US" altLang="zh-CN" dirty="0"/>
              <a:t> </a:t>
            </a:r>
            <a:r>
              <a:rPr lang="en-US" altLang="zh-CN" dirty="0" smtClean="0"/>
              <a:t>links</a:t>
            </a:r>
          </a:p>
          <a:p>
            <a:r>
              <a:rPr lang="en-US" altLang="zh-CN" dirty="0"/>
              <a:t>The visual and temporal links are </a:t>
            </a:r>
            <a:r>
              <a:rPr lang="en-US" altLang="zh-CN" dirty="0" smtClean="0">
                <a:solidFill>
                  <a:srgbClr val="FF0000"/>
                </a:solidFill>
              </a:rPr>
              <a:t>complementary</a:t>
            </a:r>
            <a:r>
              <a:rPr lang="en-US" altLang="zh-CN" dirty="0" smtClean="0"/>
              <a:t>. The </a:t>
            </a:r>
            <a:r>
              <a:rPr lang="en-US" altLang="zh-CN" dirty="0"/>
              <a:t>use of both types of links allows identities to be propagated </a:t>
            </a:r>
            <a:r>
              <a:rPr lang="en-US" altLang="zh-CN" dirty="0" smtClean="0"/>
              <a:t>much </a:t>
            </a:r>
            <a:r>
              <a:rPr lang="en-US" altLang="zh-CN" dirty="0" smtClean="0">
                <a:solidFill>
                  <a:srgbClr val="FF0000"/>
                </a:solidFill>
              </a:rPr>
              <a:t>further</a:t>
            </a:r>
            <a:r>
              <a:rPr lang="en-US" altLang="zh-CN" dirty="0" smtClean="0"/>
              <a:t> </a:t>
            </a:r>
            <a:r>
              <a:rPr lang="en-US" altLang="zh-CN" dirty="0"/>
              <a:t>than using either type alone.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667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="" xmlns:a16="http://schemas.microsoft.com/office/drawing/2014/main" id="{49D7E60C-5A40-894C-8DFD-4E240019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Graph Formulation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599" cy="4351338"/>
              </a:xfrm>
            </p:spPr>
            <p:txBody>
              <a:bodyPr/>
              <a:lstStyle/>
              <a:p>
                <a:r>
                  <a:rPr lang="en-US" altLang="zh-CN" dirty="0" smtClean="0"/>
                  <a:t>Suppose C cast in query set</a:t>
                </a:r>
              </a:p>
              <a:p>
                <a:r>
                  <a:rPr lang="en-US" altLang="zh-CN" dirty="0" smtClean="0"/>
                  <a:t>M tracklets in gallery set</a:t>
                </a:r>
              </a:p>
              <a:p>
                <a:r>
                  <a:rPr lang="en-US" altLang="zh-CN" dirty="0"/>
                  <a:t>k</a:t>
                </a:r>
                <a:r>
                  <a:rPr lang="en-US" altLang="zh-CN" dirty="0" smtClean="0"/>
                  <a:t>-</a:t>
                </a:r>
                <a:r>
                  <a:rPr lang="en-US" altLang="zh-CN" dirty="0" err="1" smtClean="0"/>
                  <a:t>th</a:t>
                </a:r>
                <a:r>
                  <a:rPr lang="en-US" altLang="zh-CN" dirty="0" smtClean="0"/>
                  <a:t> tracklet denoted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sz="2800" dirty="0" smtClean="0"/>
              </a:p>
              <a:p>
                <a:r>
                  <a:rPr lang="en-US" altLang="zh-CN" sz="3200" dirty="0" smtClean="0"/>
                  <a:t>Length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3200" dirty="0" smtClean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sz="2400" dirty="0" smtClean="0"/>
              </a:p>
              <a:p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nodes. 		C labeled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599" cy="4351338"/>
              </a:xfrm>
              <a:blipFill rotWithShape="0">
                <a:blip r:embed="rId3"/>
                <a:stretch>
                  <a:fillRect l="-1624" t="-2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366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="" xmlns:a16="http://schemas.microsoft.com/office/drawing/2014/main" id="{EDF8BA32-4635-2E41-BAF8-530BB61AA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0705"/>
            <a:ext cx="10515599" cy="4351338"/>
          </a:xfrm>
        </p:spPr>
        <p:txBody>
          <a:bodyPr anchor="ctr"/>
          <a:lstStyle/>
          <a:p>
            <a:pPr marL="0" indent="0">
              <a:buNone/>
            </a:pPr>
            <a:r>
              <a:rPr lang="en-US" altLang="zh-CN" dirty="0"/>
              <a:t>Searching persons in </a:t>
            </a:r>
            <a:r>
              <a:rPr lang="en-US" altLang="zh-CN" dirty="0" smtClean="0"/>
              <a:t>videos</a:t>
            </a:r>
          </a:p>
          <a:p>
            <a:pPr marL="0" indent="0">
              <a:buNone/>
            </a:pPr>
            <a:endParaRPr lang="en-US" altLang="zh-CN" dirty="0" smtClean="0"/>
          </a:p>
          <a:p>
            <a:pPr>
              <a:buFontTx/>
              <a:buChar char="-"/>
            </a:pPr>
            <a:r>
              <a:rPr lang="en-US" altLang="zh-CN" dirty="0" smtClean="0"/>
              <a:t>Police search a wanted criminal</a:t>
            </a:r>
          </a:p>
          <a:p>
            <a:pPr>
              <a:buFontTx/>
              <a:buChar char="-"/>
            </a:pPr>
            <a:r>
              <a:rPr lang="en-US" altLang="zh-CN" dirty="0" smtClean="0"/>
              <a:t>Find the movie shots featured by a popular star</a:t>
            </a:r>
            <a:endParaRPr lang="en-US" altLang="zh-CN" dirty="0"/>
          </a:p>
          <a:p>
            <a:pPr marL="0" indent="0" algn="ctr">
              <a:buNone/>
            </a:pPr>
            <a:endParaRPr kumimoji="1" lang="zh-CN" altLang="en-US" b="1" dirty="0"/>
          </a:p>
        </p:txBody>
      </p:sp>
      <p:sp>
        <p:nvSpPr>
          <p:cNvPr id="3" name="标题 2">
            <a:extLst>
              <a:ext uri="{FF2B5EF4-FFF2-40B4-BE49-F238E27FC236}">
                <a16:creationId xmlns="" xmlns:a16="http://schemas.microsoft.com/office/drawing/2014/main" id="{49D7E60C-5A40-894C-8DFD-4E240019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Applications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741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="" xmlns:a16="http://schemas.microsoft.com/office/drawing/2014/main" id="{49D7E60C-5A40-894C-8DFD-4E240019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Graph Formulation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59359" cy="4351338"/>
              </a:xfrm>
            </p:spPr>
            <p:txBody>
              <a:bodyPr/>
              <a:lstStyle/>
              <a:p>
                <a:r>
                  <a:rPr lang="en-US" altLang="zh-CN" dirty="0" smtClean="0"/>
                  <a:t>Cosine similarity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/(||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||)</m:t>
                    </m:r>
                  </m:oMath>
                </a14:m>
                <a:endParaRPr lang="en-US" altLang="zh-CN" sz="2800" dirty="0" smtClean="0"/>
              </a:p>
              <a:p>
                <a:r>
                  <a:rPr lang="en-US" altLang="zh-CN" sz="3200" dirty="0" smtClean="0"/>
                  <a:t>Two tracklets with length</a:t>
                </a:r>
                <a:r>
                  <a:rPr lang="en-US" altLang="zh-CN" sz="32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20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3200" dirty="0"/>
                  <a:t> </a:t>
                </a:r>
                <a:r>
                  <a:rPr lang="en-US" altLang="zh-CN" sz="3200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zh-CN" sz="3200" dirty="0" smtClean="0"/>
                  <a:t>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20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3200" i="1">
                        <a:latin typeface="Cambria Math" panose="02040503050406030204" pitchFamily="18" charset="0"/>
                      </a:rPr>
                      <m:t>·</m:t>
                    </m:r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zh-CN" sz="3200" dirty="0" smtClean="0"/>
                  <a:t> links, the strongest link best reflect the visual similarity</a:t>
                </a:r>
                <a:endParaRPr lang="en-US" altLang="zh-CN" sz="3200" dirty="0"/>
              </a:p>
              <a:p>
                <a:r>
                  <a:rPr lang="en-US" altLang="zh-CN" dirty="0" smtClean="0"/>
                  <a:t>Because of temporal links, keep one strongest visual link won`t compromise the graph`s connectivity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59359" cy="4351338"/>
              </a:xfrm>
              <a:blipFill rotWithShape="0">
                <a:blip r:embed="rId3"/>
                <a:stretch>
                  <a:fillRect l="-1530" t="-1541" r="-8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850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="" xmlns:a16="http://schemas.microsoft.com/office/drawing/2014/main" id="{49D7E60C-5A40-894C-8DFD-4E240019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Framework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5879"/>
            <a:ext cx="12192000" cy="445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5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="" xmlns:a16="http://schemas.microsoft.com/office/drawing/2014/main" id="{48B6FE2D-C26C-C04C-B983-7927DF6B4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402238"/>
            <a:ext cx="5678904" cy="2187227"/>
          </a:xfrm>
        </p:spPr>
        <p:txBody>
          <a:bodyPr/>
          <a:lstStyle/>
          <a:p>
            <a:pPr algn="ctr"/>
            <a:r>
              <a:rPr lang="en-US" altLang="zh-CN" dirty="0"/>
              <a:t>Propagating via Competitive Consensus</a:t>
            </a:r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7BE52C25-EF23-B642-B55B-852ED96269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772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="" xmlns:a16="http://schemas.microsoft.com/office/drawing/2014/main" id="{49D7E60C-5A40-894C-8DFD-4E240019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Propagating via Competitive Consensus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Each node: </a:t>
                </a:r>
                <a:r>
                  <a:rPr lang="en-US" altLang="zh-CN" dirty="0"/>
                  <a:t>probability </a:t>
                </a:r>
                <a:r>
                  <a:rPr lang="en-US" altLang="zh-CN" dirty="0" smtClean="0"/>
                  <a:t>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endParaRPr lang="en-US" altLang="zh-CN" dirty="0" smtClean="0">
                  <a:ea typeface="Cambria Math" panose="02040503050406030204" pitchFamily="18" charset="0"/>
                </a:endParaRPr>
              </a:p>
              <a:p>
                <a:r>
                  <a:rPr lang="en-US" altLang="zh-CN" dirty="0" smtClean="0"/>
                  <a:t>Labeled node: one-hot vector</a:t>
                </a:r>
              </a:p>
              <a:p>
                <a:r>
                  <a:rPr lang="en-US" altLang="zh-CN" dirty="0" smtClean="0"/>
                  <a:t>Unlabeled node: zero vector</a:t>
                </a:r>
              </a:p>
              <a:p>
                <a:r>
                  <a:rPr lang="en-US" altLang="zh-CN" dirty="0" smtClean="0"/>
                  <a:t>Nodes in </a:t>
                </a:r>
                <a:r>
                  <a:rPr lang="en-US" altLang="zh-CN" dirty="0" err="1" smtClean="0"/>
                  <a:t>tracklet</a:t>
                </a:r>
                <a:r>
                  <a:rPr lang="en-US" altLang="zh-CN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share the same probability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623" t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15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="" xmlns:a16="http://schemas.microsoft.com/office/drawing/2014/main" id="{49D7E60C-5A40-894C-8DFD-4E240019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Linear Diffusion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Update vector by taking a linear combination from the neighbors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2" y="3031084"/>
            <a:ext cx="10734675" cy="1552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5041014"/>
            <a:ext cx="4288550" cy="74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6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="" xmlns:a16="http://schemas.microsoft.com/office/drawing/2014/main" id="{49D7E60C-5A40-894C-8DFD-4E240019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Linear Diffusion</a:t>
            </a:r>
            <a:endParaRPr kumimoji="1" lang="zh-CN" altLang="en-US" dirty="0"/>
          </a:p>
        </p:txBody>
      </p:sp>
      <p:pic>
        <p:nvPicPr>
          <p:cNvPr id="2" name="内容占位符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2155" y="1825625"/>
            <a:ext cx="1052805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2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="" xmlns:a16="http://schemas.microsoft.com/office/drawing/2014/main" id="{49D7E60C-5A40-894C-8DFD-4E240019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Linear Diffusion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838201" y="1825625"/>
            <a:ext cx="10875578" cy="4351338"/>
          </a:xfrm>
        </p:spPr>
        <p:txBody>
          <a:bodyPr/>
          <a:lstStyle/>
          <a:p>
            <a:r>
              <a:rPr lang="en-US" altLang="zh-CN" dirty="0"/>
              <a:t>T</a:t>
            </a:r>
            <a:r>
              <a:rPr lang="en-US" altLang="zh-CN" dirty="0" smtClean="0"/>
              <a:t>he </a:t>
            </a:r>
            <a:r>
              <a:rPr lang="en-US" altLang="zh-CN" dirty="0"/>
              <a:t>linear diffusion scheme yields poor </a:t>
            </a:r>
            <a:r>
              <a:rPr lang="en-US" altLang="zh-CN" dirty="0" smtClean="0"/>
              <a:t>performance, </a:t>
            </a:r>
            <a:r>
              <a:rPr lang="en-US" altLang="zh-CN" dirty="0"/>
              <a:t>even far worse than the naive visual matching method</a:t>
            </a:r>
            <a:r>
              <a:rPr lang="en-US" altLang="zh-CN" dirty="0" smtClean="0"/>
              <a:t>.</a:t>
            </a:r>
          </a:p>
          <a:p>
            <a:r>
              <a:rPr lang="en-US" altLang="zh-CN" dirty="0"/>
              <a:t>E</a:t>
            </a:r>
            <a:r>
              <a:rPr lang="en-US" altLang="zh-CN" dirty="0" smtClean="0"/>
              <a:t>rrors </a:t>
            </a:r>
            <a:r>
              <a:rPr lang="en-US" altLang="zh-CN" dirty="0"/>
              <a:t>will be mixed into </a:t>
            </a:r>
            <a:r>
              <a:rPr lang="en-US" altLang="zh-CN" dirty="0" smtClean="0"/>
              <a:t>the updated </a:t>
            </a:r>
            <a:r>
              <a:rPr lang="en-US" altLang="zh-CN" dirty="0"/>
              <a:t>probability vector and then propagated to other </a:t>
            </a:r>
            <a:r>
              <a:rPr lang="en-US" altLang="zh-CN" dirty="0" smtClean="0"/>
              <a:t>nodes, especially </a:t>
            </a:r>
            <a:r>
              <a:rPr lang="en-US" altLang="zh-CN" dirty="0"/>
              <a:t>in a real-world dataset that is </a:t>
            </a:r>
            <a:r>
              <a:rPr lang="en-US" altLang="zh-CN" dirty="0" smtClean="0"/>
              <a:t>filled with </a:t>
            </a:r>
            <a:r>
              <a:rPr lang="en-US" altLang="zh-CN" dirty="0"/>
              <a:t>noise and challenging cases.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713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587" y="2837806"/>
            <a:ext cx="8886825" cy="161925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="" xmlns:a16="http://schemas.microsoft.com/office/drawing/2014/main" id="{49D7E60C-5A40-894C-8DFD-4E240019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Propagating via Competitive Consensus</a:t>
            </a:r>
            <a:endParaRPr kumimoji="1" lang="zh-CN" altLang="en-US" dirty="0"/>
          </a:p>
        </p:txBody>
      </p:sp>
      <p:pic>
        <p:nvPicPr>
          <p:cNvPr id="2" name="内容占位符 1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723290" y="1512243"/>
            <a:ext cx="5486400" cy="1104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37677"/>
            <a:ext cx="12192000" cy="1559949"/>
          </a:xfrm>
          <a:prstGeom prst="rect">
            <a:avLst/>
          </a:prstGeom>
        </p:spPr>
      </p:pic>
      <p:sp>
        <p:nvSpPr>
          <p:cNvPr id="7" name="内容占位符 3"/>
          <p:cNvSpPr txBox="1">
            <a:spLocks/>
          </p:cNvSpPr>
          <p:nvPr/>
        </p:nvSpPr>
        <p:spPr>
          <a:xfrm>
            <a:off x="838201" y="1655379"/>
            <a:ext cx="10875578" cy="45215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71500" indent="-571500" algn="l" defTabSz="914400" rtl="0" eaLnBrk="1" latinLnBrk="0" hangingPunct="1">
              <a:lnSpc>
                <a:spcPct val="100000"/>
              </a:lnSpc>
              <a:spcBef>
                <a:spcPct val="30000"/>
              </a:spcBef>
              <a:spcAft>
                <a:spcPts val="1200"/>
              </a:spcAft>
              <a:buFont typeface="Arial" charset="0"/>
              <a:buChar char="•"/>
              <a:defRPr kumimoji="1" lang="ja-JP" sz="3600" kern="1200" baseline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3200" kern="800" baseline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2800" kern="800" baseline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2400" kern="800" baseline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2000" kern="800" baseline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Identity:</a:t>
            </a:r>
          </a:p>
          <a:p>
            <a:r>
              <a:rPr lang="en-US" altLang="zh-CN" dirty="0" smtClean="0"/>
              <a:t>Tempered </a:t>
            </a:r>
            <a:r>
              <a:rPr lang="en-US" altLang="zh-CN" dirty="0" err="1" smtClean="0"/>
              <a:t>softmax</a:t>
            </a:r>
            <a:r>
              <a:rPr lang="en-US" altLang="zh-CN" dirty="0" smtClean="0"/>
              <a:t>:</a:t>
            </a:r>
          </a:p>
          <a:p>
            <a:endParaRPr lang="en-US" altLang="zh-CN" dirty="0"/>
          </a:p>
          <a:p>
            <a:r>
              <a:rPr lang="en-US" altLang="zh-CN" dirty="0" smtClean="0"/>
              <a:t>Solve: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0874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="" xmlns:a16="http://schemas.microsoft.com/office/drawing/2014/main" id="{49D7E60C-5A40-894C-8DFD-4E240019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Propagating via Competitive Consensus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3438"/>
            <a:ext cx="10515600" cy="4275712"/>
          </a:xfrm>
        </p:spPr>
      </p:pic>
    </p:spTree>
    <p:extLst>
      <p:ext uri="{BB962C8B-B14F-4D97-AF65-F5344CB8AC3E}">
        <p14:creationId xmlns:p14="http://schemas.microsoft.com/office/powerpoint/2010/main" val="315550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="" xmlns:a16="http://schemas.microsoft.com/office/drawing/2014/main" id="{48B6FE2D-C26C-C04C-B983-7927DF6B4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402238"/>
            <a:ext cx="5678904" cy="2187227"/>
          </a:xfrm>
        </p:spPr>
        <p:txBody>
          <a:bodyPr/>
          <a:lstStyle/>
          <a:p>
            <a:pPr algn="ctr"/>
            <a:r>
              <a:rPr lang="en-US" altLang="zh-CN" dirty="0" smtClean="0"/>
              <a:t>Progressive Propagation</a:t>
            </a:r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7BE52C25-EF23-B642-B55B-852ED96269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296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="" xmlns:a16="http://schemas.microsoft.com/office/drawing/2014/main" id="{EDF8BA32-4635-2E41-BAF8-530BB61AA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169" y="1664181"/>
            <a:ext cx="10515599" cy="4351338"/>
          </a:xfrm>
        </p:spPr>
        <p:txBody>
          <a:bodyPr anchor="ctr"/>
          <a:lstStyle/>
          <a:p>
            <a:pPr marL="0" indent="0">
              <a:buNone/>
            </a:pPr>
            <a:r>
              <a:rPr lang="en-US" altLang="zh-CN" dirty="0"/>
              <a:t>Searching persons in </a:t>
            </a:r>
            <a:r>
              <a:rPr lang="en-US" altLang="zh-CN" dirty="0" smtClean="0"/>
              <a:t>videos</a:t>
            </a:r>
          </a:p>
          <a:p>
            <a:pPr marL="0" indent="0">
              <a:buNone/>
            </a:pPr>
            <a:r>
              <a:rPr lang="en-US" altLang="zh-CN" dirty="0" smtClean="0"/>
              <a:t>1.From </a:t>
            </a:r>
            <a:r>
              <a:rPr lang="en-US" altLang="zh-CN" dirty="0" smtClean="0">
                <a:solidFill>
                  <a:srgbClr val="FF0000"/>
                </a:solidFill>
              </a:rPr>
              <a:t>multiple</a:t>
            </a:r>
            <a:r>
              <a:rPr lang="en-US" altLang="zh-CN" dirty="0" smtClean="0"/>
              <a:t> surveillance cameras, </a:t>
            </a:r>
            <a:r>
              <a:rPr lang="en-US" altLang="zh-CN" dirty="0"/>
              <a:t>w</a:t>
            </a:r>
            <a:r>
              <a:rPr lang="en-US" altLang="zh-CN" dirty="0" smtClean="0"/>
              <a:t>ith just </a:t>
            </a:r>
            <a:r>
              <a:rPr lang="en-US" altLang="zh-CN" dirty="0" smtClean="0">
                <a:solidFill>
                  <a:srgbClr val="FF0000"/>
                </a:solidFill>
              </a:rPr>
              <a:t>a single </a:t>
            </a:r>
            <a:r>
              <a:rPr lang="en-US" altLang="zh-CN" dirty="0" smtClean="0"/>
              <a:t>portrait</a:t>
            </a:r>
          </a:p>
          <a:p>
            <a:pPr marL="0" indent="0">
              <a:buNone/>
            </a:pPr>
            <a:r>
              <a:rPr lang="en-US" altLang="zh-CN" dirty="0" smtClean="0"/>
              <a:t>2.</a:t>
            </a:r>
            <a:r>
              <a:rPr lang="en-US" altLang="zh-CN" dirty="0"/>
              <a:t> </a:t>
            </a:r>
            <a:r>
              <a:rPr lang="en-US" altLang="zh-CN" dirty="0" smtClean="0"/>
              <a:t>Environment: pose, makeups, clothing, illumination…</a:t>
            </a:r>
          </a:p>
          <a:p>
            <a:pPr marL="0" indent="0" algn="ctr">
              <a:buNone/>
            </a:pPr>
            <a:endParaRPr kumimoji="1" lang="zh-CN" altLang="en-US" b="1" dirty="0"/>
          </a:p>
        </p:txBody>
      </p:sp>
      <p:sp>
        <p:nvSpPr>
          <p:cNvPr id="3" name="标题 2">
            <a:extLst>
              <a:ext uri="{FF2B5EF4-FFF2-40B4-BE49-F238E27FC236}">
                <a16:creationId xmlns="" xmlns:a16="http://schemas.microsoft.com/office/drawing/2014/main" id="{49D7E60C-5A40-894C-8DFD-4E240019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Feature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742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="" xmlns:a16="http://schemas.microsoft.com/office/drawing/2014/main" id="{49D7E60C-5A40-894C-8DFD-4E240019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Progressive Propagation</a:t>
            </a:r>
            <a:endParaRPr kumimoji="1"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1" y="1825625"/>
            <a:ext cx="11264756" cy="4351338"/>
          </a:xfrm>
        </p:spPr>
        <p:txBody>
          <a:bodyPr/>
          <a:lstStyle/>
          <a:p>
            <a:r>
              <a:rPr lang="en-US" altLang="zh-CN" dirty="0" smtClean="0"/>
              <a:t>Update all labels until convergence is expensive when graph contains a large number of nodes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Unnecessary when we are very confident about the identity of a certain instance for person search</a:t>
            </a:r>
          </a:p>
        </p:txBody>
      </p:sp>
    </p:spTree>
    <p:extLst>
      <p:ext uri="{BB962C8B-B14F-4D97-AF65-F5344CB8AC3E}">
        <p14:creationId xmlns:p14="http://schemas.microsoft.com/office/powerpoint/2010/main" val="54454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="" xmlns:a16="http://schemas.microsoft.com/office/drawing/2014/main" id="{49D7E60C-5A40-894C-8DFD-4E240019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Progressive Propagation</a:t>
            </a:r>
            <a:endParaRPr kumimoji="1"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1" y="1825625"/>
            <a:ext cx="11264756" cy="4351338"/>
          </a:xfrm>
        </p:spPr>
        <p:txBody>
          <a:bodyPr/>
          <a:lstStyle/>
          <a:p>
            <a:r>
              <a:rPr lang="en-US" altLang="zh-CN" dirty="0" smtClean="0"/>
              <a:t>At each iteration, freeze labels with highest confidence.</a:t>
            </a:r>
          </a:p>
          <a:p>
            <a:r>
              <a:rPr lang="en-US" altLang="zh-CN" dirty="0" smtClean="0"/>
              <a:t>Empirically, adding 10% of the instances to the label-frozen set in each iteration</a:t>
            </a:r>
          </a:p>
        </p:txBody>
      </p:sp>
    </p:spTree>
    <p:extLst>
      <p:ext uri="{BB962C8B-B14F-4D97-AF65-F5344CB8AC3E}">
        <p14:creationId xmlns:p14="http://schemas.microsoft.com/office/powerpoint/2010/main" val="363556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="" xmlns:a16="http://schemas.microsoft.com/office/drawing/2014/main" id="{48B6FE2D-C26C-C04C-B983-7927DF6B4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Experiments</a:t>
            </a:r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7BE52C25-EF23-B642-B55B-852ED96269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183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="" xmlns:a16="http://schemas.microsoft.com/office/drawing/2014/main" id="{49D7E60C-5A40-894C-8DFD-4E240019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Evaluation protocol and metrics of CSM</a:t>
            </a:r>
            <a:endParaRPr kumimoji="1"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1" y="1825625"/>
            <a:ext cx="11264756" cy="435133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2: Training, validation, testing	no overlap</a:t>
            </a:r>
          </a:p>
          <a:p>
            <a:r>
              <a:rPr lang="en-US" altLang="zh-CN" dirty="0" smtClean="0"/>
              <a:t>3: IN: search cast in a movie</a:t>
            </a:r>
          </a:p>
          <a:p>
            <a:pPr marL="457200" lvl="1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ACROSS: search cast across all movies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7152"/>
            <a:ext cx="12192000" cy="269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77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="" xmlns:a16="http://schemas.microsoft.com/office/drawing/2014/main" id="{49D7E60C-5A40-894C-8DFD-4E240019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Result on </a:t>
            </a:r>
            <a:r>
              <a:rPr lang="en-US" altLang="zh-CN" dirty="0"/>
              <a:t>CSM</a:t>
            </a:r>
            <a:endParaRPr kumimoji="1"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0" y="1825625"/>
            <a:ext cx="12102957" cy="435133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sz="2400" dirty="0"/>
              <a:t>The IDE descriptor is a CNN feature </a:t>
            </a:r>
            <a:r>
              <a:rPr lang="en-US" altLang="zh-CN" sz="2400" dirty="0" smtClean="0"/>
              <a:t>of the whole person instance, extracted by a Resnet-50, pre-trained on </a:t>
            </a:r>
            <a:r>
              <a:rPr lang="en-US" altLang="zh-CN" sz="2400" dirty="0" err="1" smtClean="0"/>
              <a:t>ImageNet</a:t>
            </a:r>
            <a:r>
              <a:rPr lang="en-US" altLang="zh-CN" sz="2400" dirty="0" smtClean="0"/>
              <a:t> and </a:t>
            </a:r>
            <a:r>
              <a:rPr lang="en-US" altLang="zh-CN" sz="2400" dirty="0" err="1" smtClean="0"/>
              <a:t>finetuned</a:t>
            </a:r>
            <a:r>
              <a:rPr lang="en-US" altLang="zh-CN" sz="2400" dirty="0" smtClean="0"/>
              <a:t> on CSM`s training set</a:t>
            </a:r>
          </a:p>
          <a:p>
            <a:r>
              <a:rPr lang="en-US" altLang="zh-CN" sz="2400" dirty="0" smtClean="0"/>
              <a:t>FACE is the face feature, extracted by a Resnet-101, trained on MS-Celeb-1M </a:t>
            </a:r>
            <a:endParaRPr lang="en-US" altLang="zh-CN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6466"/>
            <a:ext cx="12192000" cy="399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4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4174"/>
            <a:ext cx="12192000" cy="3957403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="" xmlns:a16="http://schemas.microsoft.com/office/drawing/2014/main" id="{49D7E60C-5A40-894C-8DFD-4E240019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Analysis on Competitive Consensus</a:t>
            </a:r>
            <a:endParaRPr kumimoji="1"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0" y="1825625"/>
            <a:ext cx="12102957" cy="435133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sz="2800" dirty="0" err="1"/>
              <a:t>mAP</a:t>
            </a:r>
            <a:r>
              <a:rPr lang="en-US" altLang="zh-CN" sz="2800" dirty="0"/>
              <a:t> of different settings of competitive consensus. Comparison between </a:t>
            </a:r>
            <a:r>
              <a:rPr lang="en-US" altLang="zh-CN" sz="2800" dirty="0" smtClean="0"/>
              <a:t>different temperatures(T</a:t>
            </a:r>
            <a:r>
              <a:rPr lang="en-US" altLang="zh-CN" sz="2800" dirty="0"/>
              <a:t>) of </a:t>
            </a:r>
            <a:r>
              <a:rPr lang="en-US" altLang="zh-CN" sz="2800" dirty="0" err="1"/>
              <a:t>softmax</a:t>
            </a:r>
            <a:r>
              <a:rPr lang="en-US" altLang="zh-CN" sz="2800" dirty="0"/>
              <a:t> and different settings of k (in top-k </a:t>
            </a:r>
            <a:r>
              <a:rPr lang="en-US" altLang="zh-CN" sz="2800" dirty="0" smtClean="0"/>
              <a:t>average</a:t>
            </a:r>
            <a:r>
              <a:rPr lang="en-US" altLang="zh-CN" sz="2800" dirty="0"/>
              <a:t>)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316095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="" xmlns:a16="http://schemas.microsoft.com/office/drawing/2014/main" id="{49D7E60C-5A40-894C-8DFD-4E240019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Analysis on Competitive Consensus</a:t>
            </a:r>
            <a:endParaRPr kumimoji="1"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0" y="1825625"/>
            <a:ext cx="12102957" cy="435133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587" y="2837806"/>
            <a:ext cx="8886825" cy="1619250"/>
          </a:xfrm>
          <a:prstGeom prst="rect">
            <a:avLst/>
          </a:prstGeom>
        </p:spPr>
      </p:pic>
      <p:pic>
        <p:nvPicPr>
          <p:cNvPr id="6" name="内容占位符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799" y="1780523"/>
            <a:ext cx="54864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6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4174"/>
            <a:ext cx="12192000" cy="3957403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="" xmlns:a16="http://schemas.microsoft.com/office/drawing/2014/main" id="{49D7E60C-5A40-894C-8DFD-4E240019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Analysis on Competitive Consensus</a:t>
            </a:r>
            <a:endParaRPr kumimoji="1"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0" y="1825625"/>
            <a:ext cx="12102957" cy="435133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sz="2800" dirty="0" err="1"/>
              <a:t>mAP</a:t>
            </a:r>
            <a:r>
              <a:rPr lang="en-US" altLang="zh-CN" sz="2800" dirty="0"/>
              <a:t> of different settings of competitive consensus. Comparison between </a:t>
            </a:r>
            <a:r>
              <a:rPr lang="en-US" altLang="zh-CN" sz="2800" dirty="0" smtClean="0"/>
              <a:t>different temperatures(T</a:t>
            </a:r>
            <a:r>
              <a:rPr lang="en-US" altLang="zh-CN" sz="2800" dirty="0"/>
              <a:t>) of </a:t>
            </a:r>
            <a:r>
              <a:rPr lang="en-US" altLang="zh-CN" sz="2800" dirty="0" err="1"/>
              <a:t>softmax</a:t>
            </a:r>
            <a:r>
              <a:rPr lang="en-US" altLang="zh-CN" sz="2800" dirty="0"/>
              <a:t> and different settings of k (in top-k </a:t>
            </a:r>
            <a:r>
              <a:rPr lang="en-US" altLang="zh-CN" sz="2800" dirty="0" smtClean="0"/>
              <a:t>average</a:t>
            </a:r>
            <a:r>
              <a:rPr lang="en-US" altLang="zh-CN" sz="2800" dirty="0"/>
              <a:t>)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262061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="" xmlns:a16="http://schemas.microsoft.com/office/drawing/2014/main" id="{49D7E60C-5A40-894C-8DFD-4E240019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Analysis on Progressive Propagation</a:t>
            </a:r>
            <a:endParaRPr kumimoji="1"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0" y="1825625"/>
            <a:ext cx="12102957" cy="4351338"/>
          </a:xfrm>
        </p:spPr>
        <p:txBody>
          <a:bodyPr/>
          <a:lstStyle/>
          <a:p>
            <a:r>
              <a:rPr lang="en-US" altLang="zh-CN" sz="2800" dirty="0"/>
              <a:t>T</a:t>
            </a:r>
            <a:r>
              <a:rPr lang="en-US" altLang="zh-CN" sz="2800" dirty="0" smtClean="0"/>
              <a:t>wo progressive updating schemes and the conventional scheme:</a:t>
            </a:r>
          </a:p>
          <a:p>
            <a:endParaRPr lang="en-US" altLang="zh-CN" sz="2800" dirty="0"/>
          </a:p>
          <a:p>
            <a:r>
              <a:rPr lang="en-US" altLang="zh-CN" sz="2800" dirty="0" smtClean="0"/>
              <a:t>Step: ratio of each iteration are raised step by step(r=0.5+0.1*</a:t>
            </a:r>
            <a:r>
              <a:rPr lang="en-US" altLang="zh-CN" sz="2800" dirty="0" err="1" smtClean="0"/>
              <a:t>iter</a:t>
            </a:r>
            <a:r>
              <a:rPr lang="en-US" altLang="zh-CN" sz="2800" dirty="0" smtClean="0"/>
              <a:t>)</a:t>
            </a:r>
          </a:p>
          <a:p>
            <a:r>
              <a:rPr lang="en-US" altLang="zh-CN" sz="2800" dirty="0" smtClean="0"/>
              <a:t>Threshold: freeze nodes whose max probability to a particular identity is greater than the threshold(0.5)</a:t>
            </a:r>
          </a:p>
        </p:txBody>
      </p:sp>
    </p:spTree>
    <p:extLst>
      <p:ext uri="{BB962C8B-B14F-4D97-AF65-F5344CB8AC3E}">
        <p14:creationId xmlns:p14="http://schemas.microsoft.com/office/powerpoint/2010/main" val="409287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9799"/>
            <a:ext cx="12192000" cy="274398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="" xmlns:a16="http://schemas.microsoft.com/office/drawing/2014/main" id="{49D7E60C-5A40-894C-8DFD-4E240019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Analysis on Progressive Propagation</a:t>
            </a:r>
            <a:endParaRPr kumimoji="1"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0" y="1825625"/>
            <a:ext cx="12102957" cy="4351338"/>
          </a:xfrm>
        </p:spPr>
        <p:txBody>
          <a:bodyPr/>
          <a:lstStyle/>
          <a:p>
            <a:endParaRPr lang="en-US" altLang="zh-CN" sz="2800" dirty="0"/>
          </a:p>
          <a:p>
            <a:endParaRPr lang="en-US" altLang="zh-CN" sz="2800" dirty="0" smtClean="0"/>
          </a:p>
          <a:p>
            <a:endParaRPr lang="en-US" altLang="zh-CN" sz="2800" dirty="0"/>
          </a:p>
          <a:p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38829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="" xmlns:a16="http://schemas.microsoft.com/office/drawing/2014/main" id="{49D7E60C-5A40-894C-8DFD-4E240019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Contribution</a:t>
            </a:r>
            <a:endParaRPr kumimoji="1"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Person </a:t>
            </a:r>
            <a:r>
              <a:rPr lang="en-US" altLang="zh-CN" dirty="0"/>
              <a:t>search in </a:t>
            </a:r>
            <a:r>
              <a:rPr lang="en-US" altLang="zh-CN" dirty="0" smtClean="0"/>
              <a:t>videos</a:t>
            </a:r>
          </a:p>
          <a:p>
            <a:pPr lvl="3"/>
            <a:r>
              <a:rPr lang="en-US" altLang="zh-CN" dirty="0"/>
              <a:t>often </a:t>
            </a:r>
            <a:r>
              <a:rPr lang="en-US" altLang="zh-CN" dirty="0" smtClean="0"/>
              <a:t>arises in </a:t>
            </a:r>
            <a:r>
              <a:rPr lang="en-US" altLang="zh-CN" dirty="0"/>
              <a:t>real-world practice, but remains widely open in </a:t>
            </a:r>
            <a:r>
              <a:rPr lang="en-US" altLang="zh-CN" dirty="0" smtClean="0"/>
              <a:t>research.</a:t>
            </a:r>
            <a:endParaRPr lang="en-US" altLang="zh-CN" dirty="0"/>
          </a:p>
          <a:p>
            <a:r>
              <a:rPr lang="en-US" altLang="zh-CN" dirty="0" smtClean="0"/>
              <a:t>Framework</a:t>
            </a:r>
          </a:p>
          <a:p>
            <a:pPr lvl="3"/>
            <a:r>
              <a:rPr lang="en-US" altLang="zh-CN" dirty="0"/>
              <a:t>incorporates both the visual similarity and the identity </a:t>
            </a:r>
            <a:r>
              <a:rPr lang="en-US" altLang="zh-CN" dirty="0" smtClean="0"/>
              <a:t>invariance along </a:t>
            </a:r>
            <a:r>
              <a:rPr lang="en-US" altLang="zh-CN" dirty="0"/>
              <a:t>a </a:t>
            </a:r>
            <a:r>
              <a:rPr lang="en-US" altLang="zh-CN" dirty="0" smtClean="0"/>
              <a:t>tracklet</a:t>
            </a:r>
          </a:p>
        </p:txBody>
      </p:sp>
    </p:spTree>
    <p:extLst>
      <p:ext uri="{BB962C8B-B14F-4D97-AF65-F5344CB8AC3E}">
        <p14:creationId xmlns:p14="http://schemas.microsoft.com/office/powerpoint/2010/main" val="130632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="" xmlns:a16="http://schemas.microsoft.com/office/drawing/2014/main" id="{49D7E60C-5A40-894C-8DFD-4E240019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Case study</a:t>
            </a:r>
            <a:endParaRPr kumimoji="1"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0" y="1825625"/>
            <a:ext cx="12102957" cy="4351338"/>
          </a:xfrm>
        </p:spPr>
        <p:txBody>
          <a:bodyPr/>
          <a:lstStyle/>
          <a:p>
            <a:endParaRPr lang="en-US" altLang="zh-CN" sz="2800" dirty="0"/>
          </a:p>
          <a:p>
            <a:endParaRPr lang="en-US" altLang="zh-CN" sz="2800" dirty="0" smtClean="0"/>
          </a:p>
          <a:p>
            <a:endParaRPr lang="en-US" altLang="zh-CN" sz="2800" dirty="0"/>
          </a:p>
          <a:p>
            <a:endParaRPr lang="en-US" altLang="zh-CN" sz="28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648" y="1326205"/>
            <a:ext cx="9858703" cy="553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5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="" xmlns:a16="http://schemas.microsoft.com/office/drawing/2014/main" id="{48B6FE2D-C26C-C04C-B983-7927DF6B4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谢谢</a:t>
            </a:r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7BE52C25-EF23-B642-B55B-852ED96269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780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="" xmlns:a16="http://schemas.microsoft.com/office/drawing/2014/main" id="{49D7E60C-5A40-894C-8DFD-4E240019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Contribution</a:t>
            </a:r>
            <a:endParaRPr kumimoji="1"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Progressive </a:t>
            </a:r>
            <a:r>
              <a:rPr lang="en-US" altLang="zh-CN" dirty="0" smtClean="0"/>
              <a:t>Propagation </a:t>
            </a:r>
            <a:r>
              <a:rPr lang="en-US" altLang="zh-CN" dirty="0"/>
              <a:t>via Competitive </a:t>
            </a:r>
            <a:r>
              <a:rPr lang="en-US" altLang="zh-CN" dirty="0" smtClean="0"/>
              <a:t>Consensus</a:t>
            </a:r>
          </a:p>
          <a:p>
            <a:pPr lvl="3"/>
            <a:r>
              <a:rPr lang="en-US" altLang="zh-CN" dirty="0"/>
              <a:t>performs the propagation </a:t>
            </a:r>
            <a:r>
              <a:rPr lang="en-US" altLang="zh-CN" dirty="0" smtClean="0"/>
              <a:t>prudently, spreading </a:t>
            </a:r>
            <a:r>
              <a:rPr lang="en-US" altLang="zh-CN" dirty="0"/>
              <a:t>a piece of identity information only when there is high certainty</a:t>
            </a:r>
            <a:endParaRPr lang="en-US" altLang="zh-CN" dirty="0" smtClean="0"/>
          </a:p>
          <a:p>
            <a:r>
              <a:rPr lang="en-US" altLang="zh-CN" dirty="0"/>
              <a:t>Cast Search in </a:t>
            </a:r>
            <a:r>
              <a:rPr lang="en-US" altLang="zh-CN" dirty="0" smtClean="0"/>
              <a:t>Movies </a:t>
            </a:r>
            <a:r>
              <a:rPr lang="en-US" altLang="zh-CN" dirty="0"/>
              <a:t>(</a:t>
            </a:r>
            <a:r>
              <a:rPr lang="en-US" altLang="zh-CN" dirty="0" smtClean="0"/>
              <a:t>CSM)</a:t>
            </a:r>
          </a:p>
          <a:p>
            <a:pPr lvl="3"/>
            <a:r>
              <a:rPr lang="en-US" altLang="zh-CN" dirty="0" smtClean="0"/>
              <a:t>contains </a:t>
            </a:r>
            <a:r>
              <a:rPr lang="en-US" altLang="zh-CN" dirty="0"/>
              <a:t>127K tracklets of 1218 </a:t>
            </a:r>
            <a:r>
              <a:rPr lang="en-US" altLang="zh-CN" dirty="0" smtClean="0"/>
              <a:t>cast identities </a:t>
            </a:r>
            <a:r>
              <a:rPr lang="en-US" altLang="zh-CN" dirty="0"/>
              <a:t>from 192 movies.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73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27E2FE7-F145-4141-AF3D-C2BCFB989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Related Work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48D0DD5D-CC4E-114C-94AC-7CAA90D01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778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="" xmlns:a16="http://schemas.microsoft.com/office/drawing/2014/main" id="{EDF8BA32-4635-2E41-BAF8-530BB61AA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8831"/>
            <a:ext cx="10515599" cy="4351338"/>
          </a:xfrm>
        </p:spPr>
        <p:txBody>
          <a:bodyPr anchor="ctr"/>
          <a:lstStyle/>
          <a:p>
            <a:pPr>
              <a:buFontTx/>
              <a:buChar char="-"/>
            </a:pPr>
            <a:r>
              <a:rPr lang="en-US" altLang="zh-CN" dirty="0" smtClean="0"/>
              <a:t>Person Re-id</a:t>
            </a:r>
          </a:p>
          <a:p>
            <a:pPr>
              <a:buFontTx/>
              <a:buChar char="-"/>
            </a:pPr>
            <a:r>
              <a:rPr lang="en-US" altLang="zh-CN" dirty="0"/>
              <a:t>Person Recognition in Photo </a:t>
            </a:r>
            <a:r>
              <a:rPr lang="en-US" altLang="zh-CN" dirty="0" smtClean="0"/>
              <a:t>Album</a:t>
            </a:r>
          </a:p>
          <a:p>
            <a:pPr>
              <a:buFontTx/>
              <a:buChar char="-"/>
            </a:pPr>
            <a:r>
              <a:rPr kumimoji="1" lang="en-US" altLang="zh-CN" b="1" dirty="0" smtClean="0"/>
              <a:t>Person Search</a:t>
            </a:r>
            <a:endParaRPr kumimoji="1" lang="zh-CN" altLang="en-US" b="1" dirty="0"/>
          </a:p>
        </p:txBody>
      </p:sp>
      <p:sp>
        <p:nvSpPr>
          <p:cNvPr id="3" name="标题 2">
            <a:extLst>
              <a:ext uri="{FF2B5EF4-FFF2-40B4-BE49-F238E27FC236}">
                <a16:creationId xmlns="" xmlns:a16="http://schemas.microsoft.com/office/drawing/2014/main" id="{49D7E60C-5A40-894C-8DFD-4E240019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Related Work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404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="" xmlns:a16="http://schemas.microsoft.com/office/drawing/2014/main" id="{EDF8BA32-4635-2E41-BAF8-530BB61AA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442" y="1383632"/>
            <a:ext cx="12023558" cy="5378115"/>
          </a:xfrm>
        </p:spPr>
        <p:txBody>
          <a:bodyPr anchor="ctr"/>
          <a:lstStyle/>
          <a:p>
            <a:pPr marL="0" indent="0">
              <a:buNone/>
            </a:pPr>
            <a:r>
              <a:rPr lang="en-US" altLang="zh-CN" dirty="0" smtClean="0"/>
              <a:t>Aim: Match </a:t>
            </a:r>
            <a:r>
              <a:rPr lang="en-US" altLang="zh-CN" dirty="0"/>
              <a:t>pedestrian </a:t>
            </a:r>
            <a:r>
              <a:rPr lang="en-US" altLang="zh-CN" dirty="0" smtClean="0"/>
              <a:t>images(or </a:t>
            </a:r>
            <a:r>
              <a:rPr lang="en-US" altLang="zh-CN" dirty="0"/>
              <a:t>tracklets) from different cameras within a short </a:t>
            </a:r>
            <a:r>
              <a:rPr lang="en-US" altLang="zh-CN" dirty="0" smtClean="0"/>
              <a:t>period.</a:t>
            </a:r>
          </a:p>
          <a:p>
            <a:pPr marL="0" indent="0">
              <a:buNone/>
            </a:pPr>
            <a:r>
              <a:rPr lang="en-US" altLang="zh-CN" dirty="0" smtClean="0"/>
              <a:t>- Many datasets support the </a:t>
            </a:r>
            <a:r>
              <a:rPr lang="en-US" altLang="zh-CN" dirty="0"/>
              <a:t>research of re-id. 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- The </a:t>
            </a:r>
            <a:r>
              <a:rPr lang="en-US" altLang="zh-CN" dirty="0"/>
              <a:t>videos are </a:t>
            </a:r>
            <a:r>
              <a:rPr lang="en-US" altLang="zh-CN" dirty="0" smtClean="0"/>
              <a:t>captured by </a:t>
            </a:r>
            <a:r>
              <a:rPr lang="en-US" altLang="zh-CN" dirty="0"/>
              <a:t>just </a:t>
            </a:r>
            <a:r>
              <a:rPr lang="en-US" altLang="zh-CN" dirty="0">
                <a:solidFill>
                  <a:srgbClr val="FF0000"/>
                </a:solidFill>
              </a:rPr>
              <a:t>several</a:t>
            </a:r>
            <a:r>
              <a:rPr lang="en-US" altLang="zh-CN" dirty="0"/>
              <a:t> cameras in </a:t>
            </a:r>
            <a:r>
              <a:rPr lang="en-US" altLang="zh-CN" dirty="0">
                <a:solidFill>
                  <a:srgbClr val="FF0000"/>
                </a:solidFill>
              </a:rPr>
              <a:t>nearby</a:t>
            </a:r>
            <a:r>
              <a:rPr lang="en-US" altLang="zh-CN" dirty="0"/>
              <a:t> locations within a </a:t>
            </a:r>
            <a:r>
              <a:rPr lang="en-US" altLang="zh-CN" dirty="0">
                <a:solidFill>
                  <a:srgbClr val="FF0000"/>
                </a:solidFill>
              </a:rPr>
              <a:t>short</a:t>
            </a:r>
            <a:r>
              <a:rPr lang="en-US" altLang="zh-CN" dirty="0"/>
              <a:t> period.</a:t>
            </a:r>
            <a:endParaRPr kumimoji="1" lang="zh-CN" altLang="en-US" b="1" dirty="0"/>
          </a:p>
        </p:txBody>
      </p:sp>
      <p:sp>
        <p:nvSpPr>
          <p:cNvPr id="3" name="标题 2">
            <a:extLst>
              <a:ext uri="{FF2B5EF4-FFF2-40B4-BE49-F238E27FC236}">
                <a16:creationId xmlns="" xmlns:a16="http://schemas.microsoft.com/office/drawing/2014/main" id="{49D7E60C-5A40-894C-8DFD-4E240019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Person </a:t>
            </a:r>
            <a:r>
              <a:rPr lang="en-US" altLang="zh-CN" dirty="0" smtClean="0"/>
              <a:t>Re-id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986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主题1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1DDB2A8F-64ED-DA45-93DA-316FF4EC589A}" vid="{DFEE23A7-7C21-8A42-B3ED-BEAEBB446A0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6002</TotalTime>
  <Words>1031</Words>
  <Application>Microsoft Office PowerPoint</Application>
  <PresentationFormat>宽屏</PresentationFormat>
  <Paragraphs>261</Paragraphs>
  <Slides>51</Slides>
  <Notes>48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9" baseType="lpstr">
      <vt:lpstr>ＭＳ Ｐゴシック</vt:lpstr>
      <vt:lpstr>等线</vt:lpstr>
      <vt:lpstr>黑体</vt:lpstr>
      <vt:lpstr>Microsoft YaHei</vt:lpstr>
      <vt:lpstr>Arial</vt:lpstr>
      <vt:lpstr>Arial Black</vt:lpstr>
      <vt:lpstr>Cambria Math</vt:lpstr>
      <vt:lpstr>主题1</vt:lpstr>
      <vt:lpstr>Person Search in Videos with One Portrait Through Visual and Temporal Links</vt:lpstr>
      <vt:lpstr>Introduction</vt:lpstr>
      <vt:lpstr>Applications</vt:lpstr>
      <vt:lpstr>Feature</vt:lpstr>
      <vt:lpstr>Contribution</vt:lpstr>
      <vt:lpstr>Contribution</vt:lpstr>
      <vt:lpstr>Related Work</vt:lpstr>
      <vt:lpstr>Related Work</vt:lpstr>
      <vt:lpstr>Person Re-id</vt:lpstr>
      <vt:lpstr>Person Re-id - difference</vt:lpstr>
      <vt:lpstr>Person Recognition in Photo Album</vt:lpstr>
      <vt:lpstr>Person Recognition in Photo Album</vt:lpstr>
      <vt:lpstr>Person Search</vt:lpstr>
      <vt:lpstr>Person Search</vt:lpstr>
      <vt:lpstr>CSM</vt:lpstr>
      <vt:lpstr>CSM overview</vt:lpstr>
      <vt:lpstr>CSM - Query set</vt:lpstr>
      <vt:lpstr>CSM – Gallery set</vt:lpstr>
      <vt:lpstr>CSM – Gallery set</vt:lpstr>
      <vt:lpstr>CSM – Gallery set</vt:lpstr>
      <vt:lpstr>CSM – Gallery set</vt:lpstr>
      <vt:lpstr>CSM – Gallery set</vt:lpstr>
      <vt:lpstr>CSM Details</vt:lpstr>
      <vt:lpstr>CSM – Compare</vt:lpstr>
      <vt:lpstr>CSM Details</vt:lpstr>
      <vt:lpstr>Methodology</vt:lpstr>
      <vt:lpstr>Methodology</vt:lpstr>
      <vt:lpstr>Methodology</vt:lpstr>
      <vt:lpstr>Graph Formulation</vt:lpstr>
      <vt:lpstr>Graph Formulation</vt:lpstr>
      <vt:lpstr>Framework</vt:lpstr>
      <vt:lpstr>Propagating via Competitive Consensus</vt:lpstr>
      <vt:lpstr>Propagating via Competitive Consensus</vt:lpstr>
      <vt:lpstr>Linear Diffusion</vt:lpstr>
      <vt:lpstr>Linear Diffusion</vt:lpstr>
      <vt:lpstr>Linear Diffusion</vt:lpstr>
      <vt:lpstr>Propagating via Competitive Consensus</vt:lpstr>
      <vt:lpstr>Propagating via Competitive Consensus</vt:lpstr>
      <vt:lpstr>Progressive Propagation</vt:lpstr>
      <vt:lpstr>Progressive Propagation</vt:lpstr>
      <vt:lpstr>Progressive Propagation</vt:lpstr>
      <vt:lpstr>Experiments</vt:lpstr>
      <vt:lpstr>Evaluation protocol and metrics of CSM</vt:lpstr>
      <vt:lpstr>Result on CSM</vt:lpstr>
      <vt:lpstr>Analysis on Competitive Consensus</vt:lpstr>
      <vt:lpstr>Analysis on Competitive Consensus</vt:lpstr>
      <vt:lpstr>Analysis on Competitive Consensus</vt:lpstr>
      <vt:lpstr>Analysis on Progressive Propagation</vt:lpstr>
      <vt:lpstr>Analysis on Progressive Propagation</vt:lpstr>
      <vt:lpstr>Case study</vt:lpstr>
      <vt:lpstr>谢谢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以太坊架构</dc:title>
  <dc:creator>Baixiang Liu</dc:creator>
  <cp:lastModifiedBy>chali spen</cp:lastModifiedBy>
  <cp:revision>415</cp:revision>
  <cp:lastPrinted>2018-07-06T08:39:44Z</cp:lastPrinted>
  <dcterms:created xsi:type="dcterms:W3CDTF">2018-06-23T13:08:21Z</dcterms:created>
  <dcterms:modified xsi:type="dcterms:W3CDTF">2018-11-17T14:27:58Z</dcterms:modified>
</cp:coreProperties>
</file>